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9"/>
  </p:notesMasterIdLst>
  <p:sldIdLst>
    <p:sldId id="256" r:id="rId2"/>
    <p:sldId id="257" r:id="rId3"/>
    <p:sldId id="335" r:id="rId4"/>
    <p:sldId id="359" r:id="rId5"/>
    <p:sldId id="259" r:id="rId6"/>
    <p:sldId id="262" r:id="rId7"/>
    <p:sldId id="260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82" r:id="rId16"/>
    <p:sldId id="283" r:id="rId17"/>
    <p:sldId id="270" r:id="rId18"/>
    <p:sldId id="271" r:id="rId19"/>
    <p:sldId id="279" r:id="rId20"/>
    <p:sldId id="272" r:id="rId21"/>
    <p:sldId id="274" r:id="rId22"/>
    <p:sldId id="273" r:id="rId23"/>
    <p:sldId id="313" r:id="rId24"/>
    <p:sldId id="277" r:id="rId25"/>
    <p:sldId id="278" r:id="rId26"/>
    <p:sldId id="309" r:id="rId27"/>
    <p:sldId id="290" r:id="rId28"/>
    <p:sldId id="280" r:id="rId29"/>
    <p:sldId id="302" r:id="rId30"/>
    <p:sldId id="325" r:id="rId31"/>
    <p:sldId id="326" r:id="rId32"/>
    <p:sldId id="340" r:id="rId33"/>
    <p:sldId id="339" r:id="rId34"/>
    <p:sldId id="329" r:id="rId35"/>
    <p:sldId id="291" r:id="rId36"/>
    <p:sldId id="300" r:id="rId37"/>
    <p:sldId id="301" r:id="rId38"/>
    <p:sldId id="304" r:id="rId39"/>
    <p:sldId id="281" r:id="rId40"/>
    <p:sldId id="287" r:id="rId41"/>
    <p:sldId id="314" r:id="rId42"/>
    <p:sldId id="315" r:id="rId43"/>
    <p:sldId id="306" r:id="rId44"/>
    <p:sldId id="305" r:id="rId45"/>
    <p:sldId id="293" r:id="rId46"/>
    <p:sldId id="316" r:id="rId47"/>
    <p:sldId id="317" r:id="rId48"/>
    <p:sldId id="341" r:id="rId49"/>
    <p:sldId id="310" r:id="rId50"/>
    <p:sldId id="311" r:id="rId51"/>
    <p:sldId id="307" r:id="rId52"/>
    <p:sldId id="308" r:id="rId53"/>
    <p:sldId id="342" r:id="rId54"/>
    <p:sldId id="343" r:id="rId55"/>
    <p:sldId id="344" r:id="rId56"/>
    <p:sldId id="318" r:id="rId57"/>
    <p:sldId id="322" r:id="rId58"/>
    <p:sldId id="321" r:id="rId59"/>
    <p:sldId id="323" r:id="rId60"/>
    <p:sldId id="350" r:id="rId61"/>
    <p:sldId id="351" r:id="rId62"/>
    <p:sldId id="355" r:id="rId63"/>
    <p:sldId id="352" r:id="rId64"/>
    <p:sldId id="354" r:id="rId65"/>
    <p:sldId id="353" r:id="rId66"/>
    <p:sldId id="356" r:id="rId67"/>
    <p:sldId id="348" r:id="rId68"/>
    <p:sldId id="298" r:id="rId69"/>
    <p:sldId id="357" r:id="rId70"/>
    <p:sldId id="358" r:id="rId71"/>
    <p:sldId id="331" r:id="rId72"/>
    <p:sldId id="332" r:id="rId73"/>
    <p:sldId id="297" r:id="rId74"/>
    <p:sldId id="299" r:id="rId75"/>
    <p:sldId id="286" r:id="rId76"/>
    <p:sldId id="319" r:id="rId77"/>
    <p:sldId id="333" r:id="rId78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5" autoAdjust="0"/>
    <p:restoredTop sz="90037" autoAdjust="0"/>
  </p:normalViewPr>
  <p:slideViewPr>
    <p:cSldViewPr snapToGrid="0">
      <p:cViewPr varScale="1">
        <p:scale>
          <a:sx n="65" d="100"/>
          <a:sy n="65" d="100"/>
        </p:scale>
        <p:origin x="816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8D4CBC-9439-4005-AE38-7D01B0853416}" type="datetimeFigureOut">
              <a:rPr lang="th-TH" smtClean="0"/>
              <a:t>17/05/61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B71192-D8D6-4950-B148-FC015A33433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1188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71192-D8D6-4950-B148-FC015A334331}" type="slidenum">
              <a:rPr lang="th-TH" smtClean="0"/>
              <a:t>15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929577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- </a:t>
            </a:r>
            <a:r>
              <a:rPr lang="th-TH" dirty="0"/>
              <a:t>มีการ </a:t>
            </a:r>
            <a:r>
              <a:rPr lang="en-GB" dirty="0"/>
              <a:t>early detection of complication ; </a:t>
            </a:r>
            <a:r>
              <a:rPr lang="en-US" dirty="0"/>
              <a:t>hypercarbia , pneumothorax </a:t>
            </a:r>
            <a:r>
              <a:rPr lang="th-TH" dirty="0"/>
              <a:t>โดย </a:t>
            </a:r>
            <a:r>
              <a:rPr lang="en-GB" dirty="0"/>
              <a:t>monitor etco2 , ABG 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71192-D8D6-4950-B148-FC015A334331}" type="slidenum">
              <a:rPr lang="th-TH" smtClean="0"/>
              <a:t>34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637806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Patient is in supine position with neck extended. Preformed ivory nasal endotracheal tube is fixed on the right side away from surgical site.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en-US" dirty="0"/>
              <a:t>At 30 degree </a:t>
            </a:r>
            <a:r>
              <a:rPr lang="en-US" b="1" dirty="0">
                <a:solidFill>
                  <a:schemeClr val="accent1"/>
                </a:solidFill>
              </a:rPr>
              <a:t>reverse Trendelenburg position </a:t>
            </a:r>
            <a:r>
              <a:rPr lang="en-US" dirty="0"/>
              <a:t>with adequate pillow under shoulder to give </a:t>
            </a:r>
            <a:r>
              <a:rPr lang="en-US" b="1" dirty="0">
                <a:solidFill>
                  <a:schemeClr val="accent1"/>
                </a:solidFill>
              </a:rPr>
              <a:t>full extension over the neck </a:t>
            </a:r>
          </a:p>
          <a:p>
            <a:endParaRPr lang="th-TH" dirty="0"/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71192-D8D6-4950-B148-FC015A334331}" type="slidenum">
              <a:rPr lang="th-TH" smtClean="0"/>
              <a:t>40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346993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Co2 </a:t>
            </a:r>
            <a:r>
              <a:rPr lang="th-TH" dirty="0"/>
              <a:t>ไม่ติดไฟและละลายในเลือด </a:t>
            </a:r>
            <a:r>
              <a:rPr lang="en-GB" dirty="0"/>
              <a:t>less complication </a:t>
            </a:r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71192-D8D6-4950-B148-FC015A334331}" type="slidenum">
              <a:rPr lang="th-TH" smtClean="0"/>
              <a:t>45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801541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/>
              <a:t>ในการผ่า </a:t>
            </a:r>
            <a:r>
              <a:rPr lang="en-GB" dirty="0"/>
              <a:t>endoscopic </a:t>
            </a:r>
            <a:r>
              <a:rPr lang="en-US" dirty="0"/>
              <a:t>l</a:t>
            </a:r>
            <a:r>
              <a:rPr lang="th-TH" dirty="0"/>
              <a:t>สามารถใช้ </a:t>
            </a:r>
            <a:r>
              <a:rPr lang="en-GB" dirty="0"/>
              <a:t>no2 </a:t>
            </a:r>
            <a:r>
              <a:rPr lang="th-TH" dirty="0"/>
              <a:t>ได้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71192-D8D6-4950-B148-FC015A334331}" type="slidenum">
              <a:rPr lang="th-TH" smtClean="0"/>
              <a:t>48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982323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CO2 insufflation in abdominal laparoscopic surgeries ranges from </a:t>
            </a:r>
            <a:r>
              <a:rPr lang="en-US" dirty="0">
                <a:solidFill>
                  <a:schemeClr val="accent1"/>
                </a:solidFill>
              </a:rPr>
              <a:t>10 mmHg-15 mmHg which can lead to rise in ETCO2 </a:t>
            </a:r>
            <a:endParaRPr lang="th-TH" dirty="0">
              <a:solidFill>
                <a:schemeClr val="accent1"/>
              </a:solidFill>
            </a:endParaRPr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71192-D8D6-4950-B148-FC015A334331}" type="slidenum">
              <a:rPr lang="th-TH" smtClean="0"/>
              <a:t>49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572601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/>
              <a:t>สาเหตู </a:t>
            </a:r>
            <a:r>
              <a:rPr lang="en-GB" dirty="0"/>
              <a:t>DDX ; cardiac tamponade (</a:t>
            </a:r>
            <a:r>
              <a:rPr lang="en-GB" dirty="0" err="1"/>
              <a:t>capnomediastimum</a:t>
            </a:r>
            <a:r>
              <a:rPr lang="en-GB" dirty="0"/>
              <a:t>,) gas embolism , severe respiratory acidosis, acute blood loss </a:t>
            </a:r>
          </a:p>
          <a:p>
            <a:r>
              <a:rPr lang="en-GB" dirty="0"/>
              <a:t>- </a:t>
            </a:r>
            <a:r>
              <a:rPr lang="th-TH" dirty="0"/>
              <a:t>เนื่องจาก </a:t>
            </a:r>
            <a:r>
              <a:rPr lang="en-GB" dirty="0"/>
              <a:t>co2</a:t>
            </a:r>
            <a:r>
              <a:rPr lang="en-US" dirty="0"/>
              <a:t> </a:t>
            </a:r>
            <a:r>
              <a:rPr lang="th-TH" dirty="0"/>
              <a:t>กระตุ้น </a:t>
            </a:r>
            <a:r>
              <a:rPr lang="en-GB" dirty="0"/>
              <a:t>sympathetic tone ; </a:t>
            </a:r>
            <a:r>
              <a:rPr lang="en-US" dirty="0"/>
              <a:t>arrhythmia , 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71192-D8D6-4950-B148-FC015A334331}" type="slidenum">
              <a:rPr lang="th-TH" smtClean="0"/>
              <a:t>55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297904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During a </a:t>
            </a:r>
            <a:r>
              <a:rPr lang="en-US" sz="18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laparoscopic abdominal surgery </a:t>
            </a:r>
            <a:r>
              <a:rPr lang="en-US" sz="1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absorption of CO2 in the body continues to increase for the </a:t>
            </a:r>
            <a:r>
              <a:rPr lang="en-US" sz="18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first 20 minutes until it levels out</a:t>
            </a:r>
            <a:r>
              <a:rPr lang="en-US" sz="1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71192-D8D6-4950-B148-FC015A334331}" type="slidenum">
              <a:rPr lang="th-TH" smtClean="0"/>
              <a:t>56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192709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en-GB" dirty="0"/>
              <a:t>Subcutaneous emphysema </a:t>
            </a:r>
            <a:r>
              <a:rPr lang="en-US" dirty="0"/>
              <a:t> </a:t>
            </a:r>
            <a:r>
              <a:rPr lang="th-TH" dirty="0"/>
              <a:t>มักมาคู่กับ </a:t>
            </a:r>
            <a:r>
              <a:rPr lang="en-GB" dirty="0"/>
              <a:t> aw pressure and etco2</a:t>
            </a:r>
            <a:r>
              <a:rPr lang="en-US" dirty="0"/>
              <a:t>   </a:t>
            </a:r>
            <a:r>
              <a:rPr lang="th-TH" dirty="0"/>
              <a:t>ที่สูงขึ้น </a:t>
            </a:r>
          </a:p>
          <a:p>
            <a:pPr marL="285750" indent="-285750">
              <a:buFontTx/>
              <a:buChar char="-"/>
            </a:pPr>
            <a:r>
              <a:rPr lang="th-TH" dirty="0"/>
              <a:t>เมื่อเกิด </a:t>
            </a:r>
            <a:r>
              <a:rPr lang="en-GB" dirty="0"/>
              <a:t>subcutaneous emphysema </a:t>
            </a:r>
            <a:r>
              <a:rPr lang="th-TH" dirty="0"/>
              <a:t>แล้ว </a:t>
            </a:r>
            <a:r>
              <a:rPr lang="en-GB" dirty="0"/>
              <a:t>co2 </a:t>
            </a:r>
            <a:r>
              <a:rPr lang="en-US" dirty="0"/>
              <a:t>   </a:t>
            </a:r>
            <a:r>
              <a:rPr lang="th-TH" dirty="0"/>
              <a:t>มักจะถูก</a:t>
            </a:r>
            <a:r>
              <a:rPr lang="en-GB" dirty="0" err="1"/>
              <a:t>absorp</a:t>
            </a:r>
            <a:r>
              <a:rPr lang="en-GB" dirty="0"/>
              <a:t>  </a:t>
            </a:r>
            <a:r>
              <a:rPr lang="en-US" dirty="0"/>
              <a:t>,</a:t>
            </a:r>
            <a:r>
              <a:rPr lang="th-TH" dirty="0"/>
              <a:t>มากขึ้น </a:t>
            </a:r>
            <a:r>
              <a:rPr lang="en-GB" dirty="0"/>
              <a:t>3 </a:t>
            </a:r>
            <a:r>
              <a:rPr lang="en-US" dirty="0"/>
              <a:t> </a:t>
            </a:r>
            <a:r>
              <a:rPr lang="th-TH" dirty="0"/>
              <a:t>เท่า </a:t>
            </a:r>
          </a:p>
          <a:p>
            <a:r>
              <a:rPr lang="th-TH" dirty="0"/>
              <a:t>เกิด </a:t>
            </a:r>
            <a:r>
              <a:rPr lang="en-GB" dirty="0"/>
              <a:t>post operative hypercarbia  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71192-D8D6-4950-B148-FC015A334331}" type="slidenum">
              <a:rPr lang="th-TH" smtClean="0"/>
              <a:t>58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511807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71192-D8D6-4950-B148-FC015A334331}" type="slidenum">
              <a:rPr lang="th-TH" smtClean="0"/>
              <a:t>60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749685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-clinical occur at the beginning 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71192-D8D6-4950-B148-FC015A334331}" type="slidenum">
              <a:rPr lang="th-TH" smtClean="0"/>
              <a:t>61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554982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Verification of procedure and care : </a:t>
            </a:r>
            <a:r>
              <a:rPr lang="th-TH" dirty="0"/>
              <a:t>อธิบายข้อมูลและวิธีการทำการผ่าตัด การเตรียมตัวทั้ง </a:t>
            </a:r>
            <a:r>
              <a:rPr lang="en-GB" dirty="0"/>
              <a:t>preop </a:t>
            </a:r>
            <a:r>
              <a:rPr lang="en-GB" dirty="0" err="1"/>
              <a:t>intraop</a:t>
            </a:r>
            <a:r>
              <a:rPr lang="en-GB" dirty="0"/>
              <a:t> post op </a:t>
            </a:r>
            <a:r>
              <a:rPr lang="th-TH" dirty="0"/>
              <a:t>แผลอยู่ที่ริมฝีปากล่างด้านใน การผ่าตัดทำโดยใช้ การส่องกล้อง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Post op </a:t>
            </a:r>
            <a:r>
              <a:rPr lang="th-TH" dirty="0"/>
              <a:t>อาจมี</a:t>
            </a:r>
            <a:r>
              <a:rPr lang="th-TH" dirty="0" err="1"/>
              <a:t>บริเ</a:t>
            </a:r>
            <a:r>
              <a:rPr lang="th-TH" dirty="0"/>
              <a:t>วนคอบวมได้</a:t>
            </a:r>
            <a:endParaRPr lang="en-US" dirty="0"/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71192-D8D6-4950-B148-FC015A334331}" type="slidenum">
              <a:rPr lang="th-TH" smtClean="0"/>
              <a:t>19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524460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S1Q3T3 : S wave in lead I , </a:t>
            </a:r>
            <a:r>
              <a:rPr lang="en-US" dirty="0" err="1"/>
              <a:t>Qwave</a:t>
            </a:r>
            <a:r>
              <a:rPr lang="en-US" dirty="0"/>
              <a:t> in  lead III, inverted T in lead III (</a:t>
            </a:r>
            <a:r>
              <a:rPr lang="en-US" dirty="0" err="1"/>
              <a:t>rt</a:t>
            </a:r>
            <a:r>
              <a:rPr lang="en-US" dirty="0"/>
              <a:t> heart strain pattern )&lt;20% of case </a:t>
            </a:r>
          </a:p>
          <a:p>
            <a:r>
              <a:rPr lang="en-US" dirty="0"/>
              <a:t>- ETCO2</a:t>
            </a:r>
            <a:r>
              <a:rPr lang="en-US" baseline="0" dirty="0"/>
              <a:t> : 2mmHg </a:t>
            </a:r>
            <a:r>
              <a:rPr lang="en-US" baseline="0" dirty="0">
                <a:sym typeface="Wingdings" pitchFamily="2" charset="2"/>
              </a:rPr>
              <a:t> not very specific ,if systemic hypotension </a:t>
            </a:r>
            <a:endParaRPr lang="en-US" dirty="0"/>
          </a:p>
          <a:p>
            <a:r>
              <a:rPr lang="en-US" dirty="0"/>
              <a:t>VAE</a:t>
            </a:r>
            <a:r>
              <a:rPr lang="en-US" baseline="0" dirty="0"/>
              <a:t> : CVS :tachy-</a:t>
            </a:r>
            <a:r>
              <a:rPr lang="en-US" baseline="0" dirty="0" err="1"/>
              <a:t>arrhymia</a:t>
            </a:r>
            <a:r>
              <a:rPr lang="en-US" baseline="0" dirty="0"/>
              <a:t> , </a:t>
            </a:r>
            <a:r>
              <a:rPr lang="en-US" baseline="0" dirty="0" err="1"/>
              <a:t>st</a:t>
            </a:r>
            <a:r>
              <a:rPr lang="en-US" baseline="0" dirty="0"/>
              <a:t> t change ,mi ,</a:t>
            </a:r>
            <a:r>
              <a:rPr lang="en-US" baseline="0" dirty="0" err="1"/>
              <a:t>rt</a:t>
            </a:r>
            <a:r>
              <a:rPr lang="en-US" baseline="0" dirty="0"/>
              <a:t> heart failure </a:t>
            </a:r>
          </a:p>
          <a:p>
            <a:r>
              <a:rPr lang="en-US" baseline="0" dirty="0"/>
              <a:t>RS : co2 </a:t>
            </a:r>
            <a:r>
              <a:rPr lang="th-TH" baseline="0" dirty="0"/>
              <a:t>คั่ง</a:t>
            </a:r>
            <a:r>
              <a:rPr lang="en-US" baseline="0" dirty="0"/>
              <a:t>, </a:t>
            </a:r>
            <a:r>
              <a:rPr lang="th-TH" baseline="0" dirty="0"/>
              <a:t> </a:t>
            </a:r>
            <a:r>
              <a:rPr lang="en-US" baseline="0" dirty="0"/>
              <a:t>CNS :  co decrease </a:t>
            </a:r>
            <a:r>
              <a:rPr lang="en-US" baseline="0" dirty="0">
                <a:sym typeface="Wingdings" pitchFamily="2" charset="2"/>
              </a:rPr>
              <a:t> cerebral hypoperfusion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>
                <a:sym typeface="Wingdings" pitchFamily="2" charset="2"/>
              </a:rPr>
              <a:t>-</a:t>
            </a:r>
            <a:r>
              <a:rPr lang="en-US" b="1" dirty="0">
                <a:sym typeface="Wingdings" panose="05000000000000000000" pitchFamily="2" charset="2"/>
              </a:rPr>
              <a:t>Co2 embolism may increase or decrease etco2 </a:t>
            </a:r>
            <a:endParaRPr lang="th-TH" b="1" dirty="0"/>
          </a:p>
          <a:p>
            <a:br>
              <a:rPr lang="en-US" b="1" baseline="0" dirty="0">
                <a:sym typeface="Wingdings" pitchFamily="2" charset="2"/>
              </a:rPr>
            </a:br>
            <a:endParaRPr lang="th-TH" b="1" baseline="0" dirty="0"/>
          </a:p>
          <a:p>
            <a:endParaRPr lang="th-TH" dirty="0"/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71192-D8D6-4950-B148-FC015A334331}" type="slidenum">
              <a:rPr lang="th-TH" smtClean="0"/>
              <a:t>62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207663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en-US" dirty="0"/>
              <a:t>co2 embolism : gas lock effect : cause obstruction of RV </a:t>
            </a:r>
            <a:r>
              <a:rPr lang="en-US" dirty="0">
                <a:sym typeface="Wingdings" panose="05000000000000000000" pitchFamily="2" charset="2"/>
              </a:rPr>
              <a:t> increase PAP  </a:t>
            </a:r>
            <a:r>
              <a:rPr lang="en-US" dirty="0" err="1">
                <a:sym typeface="Wingdings" panose="05000000000000000000" pitchFamily="2" charset="2"/>
              </a:rPr>
              <a:t>rv</a:t>
            </a:r>
            <a:r>
              <a:rPr lang="en-US" dirty="0">
                <a:sym typeface="Wingdings" panose="05000000000000000000" pitchFamily="2" charset="2"/>
              </a:rPr>
              <a:t> failure </a:t>
            </a:r>
          </a:p>
          <a:p>
            <a:pPr marL="285750" indent="-285750">
              <a:buFontTx/>
              <a:buChar char="-"/>
            </a:pPr>
            <a:r>
              <a:rPr lang="en-US" dirty="0">
                <a:sym typeface="Wingdings" panose="05000000000000000000" pitchFamily="2" charset="2"/>
              </a:rPr>
              <a:t>Decrease LV filing  co decrease  LV failure  cardiovascular collapse </a:t>
            </a:r>
          </a:p>
          <a:p>
            <a:pPr marL="285750" indent="-285750">
              <a:buFontTx/>
              <a:buChar char="-"/>
            </a:pPr>
            <a:r>
              <a:rPr lang="en-US" b="1" dirty="0">
                <a:sym typeface="Wingdings" panose="05000000000000000000" pitchFamily="2" charset="2"/>
              </a:rPr>
              <a:t>Increase arterial partial pressure of co2</a:t>
            </a:r>
          </a:p>
          <a:p>
            <a:pPr marL="285750" indent="-285750">
              <a:buFontTx/>
              <a:buChar char="-"/>
            </a:pPr>
            <a:r>
              <a:rPr lang="en-US" dirty="0">
                <a:sym typeface="Wingdings" panose="05000000000000000000" pitchFamily="2" charset="2"/>
              </a:rPr>
              <a:t>Co2 embolism may increase or decrease etco2 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71192-D8D6-4950-B148-FC015A334331}" type="slidenum">
              <a:rPr lang="th-TH" smtClean="0"/>
              <a:t>63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174692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Most</a:t>
            </a:r>
            <a:r>
              <a:rPr lang="en-US" baseline="0" dirty="0"/>
              <a:t> sensitive non invasive monitors, Placed on rt or </a:t>
            </a:r>
            <a:r>
              <a:rPr lang="en-US" baseline="0" dirty="0" err="1"/>
              <a:t>lt</a:t>
            </a:r>
            <a:r>
              <a:rPr lang="en-US" baseline="0" dirty="0"/>
              <a:t> sternal border , 2</a:t>
            </a:r>
            <a:r>
              <a:rPr lang="en-US" baseline="30000" dirty="0"/>
              <a:t>nd</a:t>
            </a:r>
            <a:r>
              <a:rPr lang="en-US" baseline="0" dirty="0"/>
              <a:t> – 5</a:t>
            </a:r>
            <a:r>
              <a:rPr lang="en-US" baseline="30000" dirty="0"/>
              <a:t>th</a:t>
            </a:r>
            <a:r>
              <a:rPr lang="en-US" baseline="0" dirty="0"/>
              <a:t> ICS</a:t>
            </a:r>
          </a:p>
          <a:p>
            <a:r>
              <a:rPr lang="en-US" baseline="0" dirty="0"/>
              <a:t>- </a:t>
            </a:r>
            <a:r>
              <a:rPr lang="en-US" b="1" baseline="0" dirty="0"/>
              <a:t>Precordial doppler : place in parasternal area 4</a:t>
            </a:r>
            <a:r>
              <a:rPr lang="en-US" b="1" baseline="30000" dirty="0"/>
              <a:t>th</a:t>
            </a:r>
            <a:r>
              <a:rPr lang="en-US" b="1" baseline="0" dirty="0"/>
              <a:t> intercostal space over RA </a:t>
            </a:r>
          </a:p>
          <a:p>
            <a:r>
              <a:rPr lang="en-US" baseline="0" dirty="0"/>
              <a:t>- Pick up signal from RVOT (</a:t>
            </a:r>
            <a:r>
              <a:rPr lang="en-US" baseline="0" dirty="0" err="1"/>
              <a:t>rt</a:t>
            </a:r>
            <a:r>
              <a:rPr lang="en-US" baseline="0" dirty="0"/>
              <a:t> ventricular outflow tract) </a:t>
            </a:r>
          </a:p>
          <a:p>
            <a:r>
              <a:rPr lang="en-US" baseline="0" dirty="0"/>
              <a:t>* Limitation : artifact during use electrocautery , prone/lateral patient position ,  morbid obese</a:t>
            </a:r>
            <a:endParaRPr lang="th-TH" dirty="0"/>
          </a:p>
          <a:p>
            <a:r>
              <a:rPr lang="en-US" dirty="0"/>
              <a:t>- </a:t>
            </a:r>
            <a:r>
              <a:rPr lang="en-US" b="1" dirty="0"/>
              <a:t>Lethal dose : 600ml in 70 kg </a:t>
            </a:r>
            <a:r>
              <a:rPr lang="en-US" b="1" dirty="0" err="1"/>
              <a:t>pt</a:t>
            </a:r>
            <a:r>
              <a:rPr lang="en-US" b="1" dirty="0"/>
              <a:t> , LD 50= 1750 ml , continue infusion : 1.2 ml/kg/min , 72 ml/min in 60kg </a:t>
            </a:r>
            <a:r>
              <a:rPr lang="en-US" b="1" dirty="0" err="1"/>
              <a:t>pt</a:t>
            </a:r>
            <a:r>
              <a:rPr lang="en-US" b="1" dirty="0"/>
              <a:t> </a:t>
            </a:r>
            <a:endParaRPr lang="th-TH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71192-D8D6-4950-B148-FC015A334331}" type="slidenum">
              <a:rPr lang="th-TH" smtClean="0"/>
              <a:t>64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857700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71192-D8D6-4950-B148-FC015A334331}" type="slidenum">
              <a:rPr lang="th-TH" smtClean="0"/>
              <a:t>65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968791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Lt lateral decubitus (</a:t>
            </a:r>
            <a:r>
              <a:rPr lang="en-GB" b="1" dirty="0"/>
              <a:t>Durant</a:t>
            </a:r>
            <a:r>
              <a:rPr lang="en-US" b="1" dirty="0"/>
              <a:t>’s</a:t>
            </a:r>
            <a:r>
              <a:rPr lang="en-GB" b="1" dirty="0"/>
              <a:t>) </a:t>
            </a:r>
            <a:r>
              <a:rPr lang="en-GB" dirty="0"/>
              <a:t>position </a:t>
            </a:r>
            <a:r>
              <a:rPr lang="en-US" sz="1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allow gas bubbles to rise to the apex of the RA and to prevent entry into the pulmonary artery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71192-D8D6-4950-B148-FC015A334331}" type="slidenum">
              <a:rPr lang="th-TH" smtClean="0"/>
              <a:t>66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875041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Body temperature regulation  : conduction (</a:t>
            </a:r>
            <a:r>
              <a:rPr lang="th-TH" dirty="0"/>
              <a:t>การนำความร้อน</a:t>
            </a:r>
            <a:r>
              <a:rPr lang="en-US" dirty="0"/>
              <a:t>) </a:t>
            </a:r>
            <a:r>
              <a:rPr lang="th-TH" dirty="0"/>
              <a:t>สัมผัส </a:t>
            </a:r>
            <a:r>
              <a:rPr lang="en-GB" dirty="0"/>
              <a:t>, </a:t>
            </a:r>
          </a:p>
          <a:p>
            <a:r>
              <a:rPr lang="en-GB" dirty="0"/>
              <a:t>convection  </a:t>
            </a:r>
            <a:r>
              <a:rPr lang="th-TH" dirty="0"/>
              <a:t> การพา พาความร้อนไปสู่บรรยากาศที่เย็นกว่า  ลมพัด เครื่องปรับอากาศ </a:t>
            </a:r>
            <a:endParaRPr lang="en-GB" dirty="0"/>
          </a:p>
          <a:p>
            <a:r>
              <a:rPr lang="en-GB" dirty="0"/>
              <a:t>Evaporation </a:t>
            </a:r>
            <a:r>
              <a:rPr lang="th-TH" dirty="0"/>
              <a:t> การระเหย เมื่อสูญเสียความร้อน โดยการเปลี่ยนจากน้ำเป็นไอ</a:t>
            </a:r>
            <a:endParaRPr lang="en-GB" dirty="0"/>
          </a:p>
          <a:p>
            <a:r>
              <a:rPr lang="en-GB" dirty="0"/>
              <a:t>radiation </a:t>
            </a:r>
            <a:r>
              <a:rPr lang="th-TH" dirty="0"/>
              <a:t>การแผ่รังสี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71192-D8D6-4950-B148-FC015A334331}" type="slidenum">
              <a:rPr lang="th-TH" smtClean="0"/>
              <a:t>67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050966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/>
              <a:t>มารู้จัก </a:t>
            </a:r>
            <a:r>
              <a:rPr lang="en-GB" dirty="0"/>
              <a:t>transoral endoscopic thyroidectomy vestibular approach </a:t>
            </a:r>
            <a:r>
              <a:rPr lang="th-TH" noProof="0" dirty="0"/>
              <a:t>เปนการผ่าตัดโดยใช้การส่องกล้อง มีประโยชน์มากในผู้ป่วยที่อายุน้อย ผู้หญิง ที่กลัวมีปัญหาด้วย </a:t>
            </a:r>
            <a:r>
              <a:rPr lang="en-GB" noProof="0" dirty="0"/>
              <a:t>cosmetic 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71192-D8D6-4950-B148-FC015A334331}" type="slidenum">
              <a:rPr lang="th-TH" smtClean="0"/>
              <a:t>21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14466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th-TH" dirty="0"/>
              <a:t>ผลการทำ </a:t>
            </a:r>
            <a:r>
              <a:rPr lang="en-GB" dirty="0" err="1"/>
              <a:t>fna</a:t>
            </a:r>
            <a:r>
              <a:rPr lang="en-GB" dirty="0"/>
              <a:t> </a:t>
            </a:r>
            <a:r>
              <a:rPr lang="th-TH" dirty="0"/>
              <a:t>ค่อนข้างจำเป็นในผู้ป่วยที่มาทำ </a:t>
            </a:r>
            <a:r>
              <a:rPr lang="en-GB" noProof="0" dirty="0"/>
              <a:t>endoscopic thyroidectomy </a:t>
            </a:r>
          </a:p>
          <a:p>
            <a:pPr marL="285750" indent="-285750">
              <a:buFontTx/>
              <a:buChar char="-"/>
            </a:pPr>
            <a:r>
              <a:rPr lang="th-TH" noProof="0" dirty="0"/>
              <a:t>ก่อนเข้ามาผ่าตัด ต้องมีการ </a:t>
            </a:r>
            <a:r>
              <a:rPr lang="en-GB" noProof="0" dirty="0"/>
              <a:t>advice </a:t>
            </a:r>
            <a:r>
              <a:rPr lang="en-GB" noProof="0" dirty="0" err="1"/>
              <a:t>pt</a:t>
            </a:r>
            <a:r>
              <a:rPr lang="en-GB" noProof="0" dirty="0"/>
              <a:t> mouthwash </a:t>
            </a:r>
            <a:r>
              <a:rPr lang="en-US" noProof="0" dirty="0"/>
              <a:t>d</a:t>
            </a:r>
            <a:r>
              <a:rPr lang="th-TH" noProof="0" dirty="0"/>
              <a:t>ก่อนมาผ่าตัด 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71192-D8D6-4950-B148-FC015A334331}" type="slidenum">
              <a:rPr lang="th-TH" smtClean="0"/>
              <a:t>26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7038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71192-D8D6-4950-B148-FC015A334331}" type="slidenum">
              <a:rPr lang="th-TH" smtClean="0"/>
              <a:t>28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239685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Co2 </a:t>
            </a:r>
            <a:r>
              <a:rPr lang="th-TH" dirty="0"/>
              <a:t>ไม่ติดไฟ ละลายได้ในเลือด สามารถขับออกได้โดย </a:t>
            </a:r>
            <a:r>
              <a:rPr lang="en-GB" dirty="0"/>
              <a:t>pulmonary excretion 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71192-D8D6-4950-B148-FC015A334331}" type="slidenum">
              <a:rPr lang="th-TH" smtClean="0"/>
              <a:t>31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858358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Depend on the interactions between the patient’s preexisting cardiopulmonary status and surgical</a:t>
            </a:r>
          </a:p>
          <a:p>
            <a:r>
              <a:rPr lang="en-US" sz="18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factors (magnitude of IAP, degree of CO2 absorption, alteration of patient position, and the type of surgical procedure)</a:t>
            </a:r>
          </a:p>
          <a:p>
            <a:r>
              <a:rPr lang="en-US" sz="18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•Anesthetic technique (minimal)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71192-D8D6-4950-B148-FC015A334331}" type="slidenum">
              <a:rPr lang="th-TH" smtClean="0"/>
              <a:t>32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905333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/>
              <a:t>การหลั่ง </a:t>
            </a:r>
            <a:r>
              <a:rPr lang="en-GB" dirty="0"/>
              <a:t>catecholamine </a:t>
            </a:r>
            <a:r>
              <a:rPr lang="en-US" dirty="0"/>
              <a:t>and vasopressin </a:t>
            </a:r>
            <a:r>
              <a:rPr lang="th-TH" dirty="0"/>
              <a:t>ทำให้เกิด </a:t>
            </a:r>
            <a:r>
              <a:rPr lang="en-GB" dirty="0"/>
              <a:t>sympathetic response </a:t>
            </a:r>
            <a:r>
              <a:rPr lang="th-TH" dirty="0"/>
              <a:t>ได้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71192-D8D6-4950-B148-FC015A334331}" type="slidenum">
              <a:rPr lang="th-TH" smtClean="0"/>
              <a:t>33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06523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DD231-473B-47D3-9479-9C779BD7D8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F96E22-3465-4C47-8F78-1FA56801BE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BBBD2D-DA59-4956-BA33-01389FA2F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C361F-B33E-4FC1-AB9A-FAC74BC685AD}" type="datetimeFigureOut">
              <a:rPr lang="th-TH" smtClean="0"/>
              <a:t>17/05/61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3D2F33-E11A-462D-92E7-59AD9A9C7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3E2D8E-7892-4EE9-AE37-B2E567C4C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280F5-79E3-4056-B488-1A9A4D49C3E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86129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513F1-8384-4256-A7DB-0A4DBC238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118D33-70FD-478D-8A8F-A1B79BE4A9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F83915-DAE8-4E7E-8720-3ED5B0BB1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C361F-B33E-4FC1-AB9A-FAC74BC685AD}" type="datetimeFigureOut">
              <a:rPr lang="th-TH" smtClean="0"/>
              <a:t>17/05/61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D8AEB8-C902-48D2-8CEE-31A769AA1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462911-81B4-4B6A-8ECB-AB431B5F9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280F5-79E3-4056-B488-1A9A4D49C3E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0484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AF965E-367C-4FA0-B006-706D3626AF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7D9BD2-466C-4D90-992B-ADF6DFCD0A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0C611F-5623-4402-B74F-2FBD07993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C361F-B33E-4FC1-AB9A-FAC74BC685AD}" type="datetimeFigureOut">
              <a:rPr lang="th-TH" smtClean="0"/>
              <a:t>17/05/61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E017F6-0CB6-4E4E-B11B-768BA4ECA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02F08D-F7F8-4E5C-B429-396558D98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280F5-79E3-4056-B488-1A9A4D49C3E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60795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98792-8FE1-4EBE-85FA-127D2DF3A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945970-E5C2-493B-B6F1-719C2C476D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787D05-67C1-4F37-99A9-89C2F0A0A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C361F-B33E-4FC1-AB9A-FAC74BC685AD}" type="datetimeFigureOut">
              <a:rPr lang="th-TH" smtClean="0"/>
              <a:t>17/05/61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912414-FA87-4B81-B2BE-F6C56084F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EBB673-17C1-4C78-8903-946CAA55D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280F5-79E3-4056-B488-1A9A4D49C3E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47608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96DEB-3A11-4C0A-8E5A-9DD7F998D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71BC2D-8AF7-45CF-89A7-08FC8A2217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B997EA-A3FE-4567-A8B5-24ACBF69C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C361F-B33E-4FC1-AB9A-FAC74BC685AD}" type="datetimeFigureOut">
              <a:rPr lang="th-TH" smtClean="0"/>
              <a:t>17/05/61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196B07-9DAB-46FC-9593-9C1AFE0F6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58ABD0-20D6-49C8-84D2-25AEB3D79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280F5-79E3-4056-B488-1A9A4D49C3E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61355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C4917-7351-4ACD-BD62-7F9715ECD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ECBF89-3B3C-48F9-861A-A76338F76E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D88E1B-6677-472E-A8EA-1B5DFC221E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7CD196-9AB2-4AD6-AE56-6EF00A040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C361F-B33E-4FC1-AB9A-FAC74BC685AD}" type="datetimeFigureOut">
              <a:rPr lang="th-TH" smtClean="0"/>
              <a:t>17/05/61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DF6BD4-F7C8-4966-A543-9CB819063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4D7448-446B-4407-B5DF-CC85DC47E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280F5-79E3-4056-B488-1A9A4D49C3E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71313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B8B13-31E6-4E1B-939B-7231C6030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8B74E0-7904-42A3-ABE5-723223AB71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057C3D-1E40-4324-8E4D-B377F610F7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8D842C-ACCE-4ACB-BD6C-2D797A4FB0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C67091-860C-4CCC-98F0-A800B1B2B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10ADB9-7B34-4F87-B3CA-06ECB777F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C361F-B33E-4FC1-AB9A-FAC74BC685AD}" type="datetimeFigureOut">
              <a:rPr lang="th-TH" smtClean="0"/>
              <a:t>17/05/61</a:t>
            </a:fld>
            <a:endParaRPr lang="th-T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89885B-DD05-4C90-AB9A-499ACB092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B06DD71-A079-46D3-9F1C-554A4B23E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280F5-79E3-4056-B488-1A9A4D49C3E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90249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DCD28-C37E-4953-AFDA-15CFE42F2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C9CF24-28E9-423F-BE26-42662CCED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C361F-B33E-4FC1-AB9A-FAC74BC685AD}" type="datetimeFigureOut">
              <a:rPr lang="th-TH" smtClean="0"/>
              <a:t>17/05/61</a:t>
            </a:fld>
            <a:endParaRPr lang="th-T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822D51-2BC2-4C4C-BA58-413BAEB49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C2911A-7272-4273-8D16-6577E8CE8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280F5-79E3-4056-B488-1A9A4D49C3E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90329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69E0AE-096D-4E11-9852-788CFD5A0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C361F-B33E-4FC1-AB9A-FAC74BC685AD}" type="datetimeFigureOut">
              <a:rPr lang="th-TH" smtClean="0"/>
              <a:t>17/05/61</a:t>
            </a:fld>
            <a:endParaRPr lang="th-T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4DCBB7-905D-4DDB-9C89-328C3E08F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C2FD02-5ED6-427E-9E8E-89268D1F7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280F5-79E3-4056-B488-1A9A4D49C3E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50040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1C4DA-3DAE-472E-B738-4595E143A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FE7824-A425-4028-9EB6-44221CAC71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7073FB-99CF-405A-904E-7DC145AFF2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B92E50-D5BF-4D32-A6CC-649A9FD0B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C361F-B33E-4FC1-AB9A-FAC74BC685AD}" type="datetimeFigureOut">
              <a:rPr lang="th-TH" smtClean="0"/>
              <a:t>17/05/61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8A34CB-57EF-4FF6-BFB8-43EB9EB66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6724D2-0073-4660-8C91-C1F170FBD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280F5-79E3-4056-B488-1A9A4D49C3E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54748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DAB84-2DCE-4B68-A212-A10C00F3E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0E69B0-49FA-4010-BDBB-B7C16E8D6E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03ABE6-1C5A-41C5-AF33-132EFC78A3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2CAE8A-65A4-4A50-AEDF-2144A6759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C361F-B33E-4FC1-AB9A-FAC74BC685AD}" type="datetimeFigureOut">
              <a:rPr lang="th-TH" smtClean="0"/>
              <a:t>17/05/61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4CC2EF-1AED-422B-9E19-698CF1FD5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ECFC3F-B414-43C4-AD9F-CE7AA7F72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280F5-79E3-4056-B488-1A9A4D49C3E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77192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0D8ABD-B77B-4274-BD09-E0DBA859C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9A47E8-0508-4E66-8C28-2CA08C143C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7CBFCB-AAF1-4BA7-ADD5-826AAB165D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6C361F-B33E-4FC1-AB9A-FAC74BC685AD}" type="datetimeFigureOut">
              <a:rPr lang="th-TH" smtClean="0"/>
              <a:t>17/05/61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DE260B-A82C-46EB-B377-2B3454AAD0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3CF437-D0B1-4BA8-B5D5-D9E294B4E9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7280F5-79E3-4056-B488-1A9A4D49C3E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98841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>
            <a:extLst>
              <a:ext uri="{FF2B5EF4-FFF2-40B4-BE49-F238E27FC236}">
                <a16:creationId xmlns:a16="http://schemas.microsoft.com/office/drawing/2014/main" id="{3A051F9F-CDB7-4250-96E9-920A2D621D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51123" y="1170006"/>
            <a:ext cx="4903304" cy="768626"/>
          </a:xfrm>
          <a:solidFill>
            <a:schemeClr val="accent2">
              <a:lumMod val="60000"/>
              <a:lumOff val="4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th-TH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Interesting case </a:t>
            </a:r>
            <a:endParaRPr lang="th-TH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086C4A-B2A2-424B-A948-29181330BF8F}"/>
              </a:ext>
            </a:extLst>
          </p:cNvPr>
          <p:cNvSpPr txBox="1"/>
          <p:nvPr/>
        </p:nvSpPr>
        <p:spPr>
          <a:xfrm>
            <a:off x="1378226" y="2515742"/>
            <a:ext cx="9435548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Diagnosis : Left thyroid nodule</a:t>
            </a:r>
          </a:p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Operation : Transoral endoscopic thyroidectomy</a:t>
            </a:r>
            <a:endParaRPr lang="th-TH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ชื่อเรื่องรอง 2">
            <a:extLst>
              <a:ext uri="{FF2B5EF4-FFF2-40B4-BE49-F238E27FC236}">
                <a16:creationId xmlns:a16="http://schemas.microsoft.com/office/drawing/2014/main" id="{C7D9C331-63DC-4C9F-97C0-2127F63CE3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48465" y="5687995"/>
            <a:ext cx="4464496" cy="1053306"/>
          </a:xfrm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2400" b="1" dirty="0"/>
              <a:t>R2 </a:t>
            </a:r>
            <a:r>
              <a:rPr lang="en-US" sz="2400" b="1" dirty="0" err="1"/>
              <a:t>Jutamas</a:t>
            </a:r>
            <a:r>
              <a:rPr lang="en-US" sz="2400" b="1" dirty="0"/>
              <a:t> </a:t>
            </a:r>
            <a:r>
              <a:rPr lang="en-US" sz="2400" b="1" dirty="0" err="1"/>
              <a:t>Srisung</a:t>
            </a:r>
            <a:r>
              <a:rPr lang="en-US" sz="2400" b="1" dirty="0"/>
              <a:t> </a:t>
            </a:r>
          </a:p>
          <a:p>
            <a:r>
              <a:rPr lang="en-US" sz="2400" b="1" dirty="0"/>
              <a:t>Advisor : </a:t>
            </a:r>
            <a:r>
              <a:rPr lang="en-US" b="1" dirty="0" err="1"/>
              <a:t>Col.Siriluk</a:t>
            </a:r>
            <a:r>
              <a:rPr lang="en-US" b="1" dirty="0"/>
              <a:t> </a:t>
            </a:r>
            <a:r>
              <a:rPr lang="en-US" b="1" dirty="0" err="1"/>
              <a:t>Chumnanvej</a:t>
            </a:r>
            <a:r>
              <a:rPr lang="en-US" b="1" dirty="0"/>
              <a:t> </a:t>
            </a:r>
            <a:endParaRPr lang="th-TH" sz="240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2D26D1B-0E3A-4414-9E42-12BE39A367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72640"/>
            <a:ext cx="4643536" cy="288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2394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>
            <a:extLst>
              <a:ext uri="{FF2B5EF4-FFF2-40B4-BE49-F238E27FC236}">
                <a16:creationId xmlns:a16="http://schemas.microsoft.com/office/drawing/2014/main" id="{644F0003-9B50-440C-8003-798307D97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0251" y="1930822"/>
            <a:ext cx="6696744" cy="1498178"/>
          </a:xfr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Investigation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R1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9B068EA-7F2C-4DEB-BB7E-F5FC60013B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0251" y="4498257"/>
            <a:ext cx="6445304" cy="2187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0036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8413E7-61B2-4B5C-A5B5-2A7868CA98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2103"/>
            <a:ext cx="10515600" cy="4351338"/>
          </a:xfrm>
        </p:spPr>
        <p:txBody>
          <a:bodyPr>
            <a:normAutofit/>
          </a:bodyPr>
          <a:lstStyle/>
          <a:p>
            <a:r>
              <a:rPr lang="en-US" b="1" dirty="0">
                <a:cs typeface="Tahoma" pitchFamily="34" charset="0"/>
              </a:rPr>
              <a:t>CBC: </a:t>
            </a:r>
            <a:r>
              <a:rPr lang="en-US" dirty="0" err="1">
                <a:cs typeface="Tahoma" pitchFamily="34" charset="0"/>
              </a:rPr>
              <a:t>Hb</a:t>
            </a:r>
            <a:r>
              <a:rPr lang="en-US" dirty="0">
                <a:cs typeface="Tahoma" pitchFamily="34" charset="0"/>
              </a:rPr>
              <a:t> 13.1 gm/dl, </a:t>
            </a:r>
            <a:r>
              <a:rPr lang="en-US" dirty="0" err="1">
                <a:cs typeface="Tahoma" pitchFamily="34" charset="0"/>
              </a:rPr>
              <a:t>Hct</a:t>
            </a:r>
            <a:r>
              <a:rPr lang="en-US" dirty="0">
                <a:cs typeface="Tahoma" pitchFamily="34" charset="0"/>
              </a:rPr>
              <a:t> 39 %, Platelet 242,000/mm</a:t>
            </a:r>
            <a:r>
              <a:rPr lang="en-US" baseline="30000" dirty="0">
                <a:cs typeface="Tahoma" pitchFamily="34" charset="0"/>
              </a:rPr>
              <a:t>3              </a:t>
            </a:r>
          </a:p>
          <a:p>
            <a:pPr marL="0" indent="0">
              <a:buNone/>
            </a:pPr>
            <a:r>
              <a:rPr lang="en-US" dirty="0">
                <a:cs typeface="Tahoma" pitchFamily="34" charset="0"/>
              </a:rPr>
              <a:t>WBC 7800 cell/</a:t>
            </a:r>
            <a:r>
              <a:rPr lang="en-US" dirty="0" err="1">
                <a:cs typeface="Tahoma" pitchFamily="34" charset="0"/>
              </a:rPr>
              <a:t>mcL</a:t>
            </a:r>
            <a:endParaRPr lang="en-US" dirty="0">
              <a:cs typeface="Tahoma" pitchFamily="34" charset="0"/>
            </a:endParaRPr>
          </a:p>
          <a:p>
            <a:r>
              <a:rPr lang="en-US" b="1" dirty="0">
                <a:cs typeface="Tahoma" pitchFamily="34" charset="0"/>
              </a:rPr>
              <a:t>Electrolytes: </a:t>
            </a:r>
            <a:r>
              <a:rPr lang="en-US" dirty="0">
                <a:cs typeface="Tahoma" pitchFamily="34" charset="0"/>
              </a:rPr>
              <a:t>Na 144, K 3.76, Cl 101.5, CO</a:t>
            </a:r>
            <a:r>
              <a:rPr lang="en-US" baseline="-25000" dirty="0">
                <a:cs typeface="Tahoma" pitchFamily="34" charset="0"/>
              </a:rPr>
              <a:t>2</a:t>
            </a:r>
            <a:r>
              <a:rPr lang="en-US" dirty="0">
                <a:cs typeface="Tahoma" pitchFamily="34" charset="0"/>
              </a:rPr>
              <a:t> 26.7</a:t>
            </a:r>
          </a:p>
          <a:p>
            <a:r>
              <a:rPr lang="en-US" b="1" dirty="0">
                <a:cs typeface="Tahoma" pitchFamily="34" charset="0"/>
              </a:rPr>
              <a:t>BUN: 12.6</a:t>
            </a:r>
            <a:r>
              <a:rPr lang="en-US" dirty="0">
                <a:cs typeface="Tahoma" pitchFamily="34" charset="0"/>
              </a:rPr>
              <a:t> mg/</a:t>
            </a:r>
            <a:r>
              <a:rPr lang="en-US" dirty="0" err="1">
                <a:cs typeface="Tahoma" pitchFamily="34" charset="0"/>
              </a:rPr>
              <a:t>dL</a:t>
            </a:r>
            <a:r>
              <a:rPr lang="en-US" dirty="0">
                <a:cs typeface="Tahoma" pitchFamily="34" charset="0"/>
              </a:rPr>
              <a:t> </a:t>
            </a:r>
            <a:r>
              <a:rPr lang="en-US" b="1" dirty="0">
                <a:cs typeface="Tahoma" pitchFamily="34" charset="0"/>
              </a:rPr>
              <a:t>Cr: 0.62</a:t>
            </a:r>
            <a:r>
              <a:rPr lang="en-US" dirty="0">
                <a:cs typeface="Tahoma" pitchFamily="34" charset="0"/>
              </a:rPr>
              <a:t> mg/</a:t>
            </a:r>
            <a:r>
              <a:rPr lang="en-US" dirty="0" err="1">
                <a:cs typeface="Tahoma" pitchFamily="34" charset="0"/>
              </a:rPr>
              <a:t>dL</a:t>
            </a:r>
            <a:endParaRPr lang="en-US" b="1" dirty="0">
              <a:cs typeface="Tahoma" pitchFamily="34" charset="0"/>
            </a:endParaRPr>
          </a:p>
          <a:p>
            <a:r>
              <a:rPr lang="en-US" b="1" dirty="0">
                <a:cs typeface="Tahoma" pitchFamily="34" charset="0"/>
              </a:rPr>
              <a:t>Anti HIV : </a:t>
            </a:r>
            <a:r>
              <a:rPr lang="en-US" dirty="0">
                <a:cs typeface="Tahoma" pitchFamily="34" charset="0"/>
              </a:rPr>
              <a:t>negative </a:t>
            </a:r>
          </a:p>
          <a:p>
            <a:r>
              <a:rPr lang="en-US" b="1" dirty="0">
                <a:cs typeface="Tahoma" pitchFamily="34" charset="0"/>
              </a:rPr>
              <a:t>TFT : </a:t>
            </a:r>
            <a:r>
              <a:rPr lang="en-US" dirty="0">
                <a:cs typeface="Tahoma" pitchFamily="34" charset="0"/>
              </a:rPr>
              <a:t>TSH 1.74 </a:t>
            </a:r>
            <a:r>
              <a:rPr lang="en-US" dirty="0" err="1">
                <a:cs typeface="Tahoma" pitchFamily="34" charset="0"/>
              </a:rPr>
              <a:t>mUI</a:t>
            </a:r>
            <a:r>
              <a:rPr lang="en-US" dirty="0">
                <a:cs typeface="Tahoma" pitchFamily="34" charset="0"/>
              </a:rPr>
              <a:t>/ml (normal)</a:t>
            </a:r>
          </a:p>
          <a:p>
            <a:pPr marL="0" indent="0">
              <a:buNone/>
            </a:pPr>
            <a:r>
              <a:rPr lang="en-US" dirty="0">
                <a:cs typeface="Tahoma" pitchFamily="34" charset="0"/>
              </a:rPr>
              <a:t>             FT4 1.38 ng/mL   (normal)</a:t>
            </a:r>
          </a:p>
          <a:p>
            <a:pPr marL="0" indent="0">
              <a:buNone/>
            </a:pPr>
            <a:r>
              <a:rPr lang="en-US" dirty="0">
                <a:cs typeface="Tahoma" pitchFamily="34" charset="0"/>
              </a:rPr>
              <a:t>             FT3 1.70 </a:t>
            </a:r>
            <a:r>
              <a:rPr lang="en-US" dirty="0" err="1">
                <a:cs typeface="Tahoma" pitchFamily="34" charset="0"/>
              </a:rPr>
              <a:t>pg</a:t>
            </a:r>
            <a:r>
              <a:rPr lang="en-US" dirty="0">
                <a:cs typeface="Tahoma" pitchFamily="34" charset="0"/>
              </a:rPr>
              <a:t>/ml    (normal) </a:t>
            </a:r>
          </a:p>
        </p:txBody>
      </p:sp>
      <p:sp>
        <p:nvSpPr>
          <p:cNvPr id="4" name="ชื่อเรื่อง 1">
            <a:extLst>
              <a:ext uri="{FF2B5EF4-FFF2-40B4-BE49-F238E27FC236}">
                <a16:creationId xmlns:a16="http://schemas.microsoft.com/office/drawing/2014/main" id="{3F4C92A1-4387-479C-8C8E-BB9C3CB1491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  <a:ln w="57150">
            <a:solidFill>
              <a:schemeClr val="tx2">
                <a:lumMod val="60000"/>
                <a:lumOff val="40000"/>
              </a:schemeClr>
            </a:solidFill>
          </a:ln>
        </p:spPr>
        <p:txBody>
          <a:bodyPr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Investigation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745536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  <a:ln w="57150">
            <a:solidFill>
              <a:schemeClr val="tx2">
                <a:lumMod val="60000"/>
                <a:lumOff val="40000"/>
              </a:schemeClr>
            </a:solidFill>
          </a:ln>
        </p:spPr>
        <p:txBody>
          <a:bodyPr/>
          <a:lstStyle/>
          <a:p>
            <a:pPr algn="ctr"/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Ekg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NSR, regular rate, HR 75 </a:t>
            </a:r>
            <a:r>
              <a:rPr lang="en-US" dirty="0" err="1"/>
              <a:t>bpm</a:t>
            </a:r>
            <a:r>
              <a:rPr lang="en-US" dirty="0"/>
              <a:t> , no chamber hypertrophy , no LVH , no ischemic pattern </a:t>
            </a:r>
            <a:endParaRPr lang="th-TH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45994C-C0E3-4514-9CB5-D1EA621267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603" y="2676231"/>
            <a:ext cx="9144793" cy="4102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9157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ชื่อเรื่อง 1">
            <a:extLst>
              <a:ext uri="{FF2B5EF4-FFF2-40B4-BE49-F238E27FC236}">
                <a16:creationId xmlns:a16="http://schemas.microsoft.com/office/drawing/2014/main" id="{DDDAF030-3BB2-4173-BBF2-0D5ADEC8E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7648" y="2322911"/>
            <a:ext cx="6336704" cy="1858218"/>
          </a:xfr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 list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R1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05196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06BF68-4096-4A5F-9686-80C3B486DF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12322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1. Left thyroid nodule </a:t>
            </a:r>
          </a:p>
          <a:p>
            <a:pPr marL="0" indent="0">
              <a:buNone/>
            </a:pPr>
            <a:r>
              <a:rPr lang="en-US" dirty="0"/>
              <a:t>    Op: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Transoral endoscopic thyroidectomy</a:t>
            </a:r>
            <a:endParaRPr lang="th-TH" dirty="0"/>
          </a:p>
        </p:txBody>
      </p:sp>
      <p:sp>
        <p:nvSpPr>
          <p:cNvPr id="4" name="ชื่อเรื่อง 1">
            <a:extLst>
              <a:ext uri="{FF2B5EF4-FFF2-40B4-BE49-F238E27FC236}">
                <a16:creationId xmlns:a16="http://schemas.microsoft.com/office/drawing/2014/main" id="{247FFF3C-27B8-4E07-A414-3E4996EB802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  <a:ln w="57150">
            <a:solidFill>
              <a:schemeClr val="tx2">
                <a:lumMod val="60000"/>
                <a:lumOff val="40000"/>
              </a:schemeClr>
            </a:solidFill>
          </a:ln>
        </p:spPr>
        <p:txBody>
          <a:bodyPr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 list 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A8D1878-5FE8-49BA-8ABD-893A3D4658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9142" y="3993381"/>
            <a:ext cx="4755292" cy="2670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3712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>
            <a:extLst>
              <a:ext uri="{FF2B5EF4-FFF2-40B4-BE49-F238E27FC236}">
                <a16:creationId xmlns:a16="http://schemas.microsoft.com/office/drawing/2014/main" id="{EF53154C-C43E-4507-AEAD-D98E4AB83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0030" y="1733917"/>
            <a:ext cx="8229600" cy="2592288"/>
          </a:xfrm>
          <a:solidFill>
            <a:schemeClr val="accent1">
              <a:lumMod val="60000"/>
              <a:lumOff val="40000"/>
            </a:schemeClr>
          </a:solidFill>
          <a:ln w="57150"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Preoperative evaluation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R2</a:t>
            </a:r>
            <a:endParaRPr lang="th-TH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C4EC1D7-C776-457E-B5FC-6049452AA0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8040" y="4879299"/>
            <a:ext cx="3657600" cy="1978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9859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B81005-8022-48B3-A83A-8AAD307040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7"/>
            <a:ext cx="10515600" cy="4351338"/>
          </a:xfrm>
        </p:spPr>
        <p:txBody>
          <a:bodyPr/>
          <a:lstStyle/>
          <a:p>
            <a:r>
              <a:rPr lang="en-US" dirty="0"/>
              <a:t>Left thyroid nodule</a:t>
            </a:r>
          </a:p>
          <a:p>
            <a:pPr marL="0" indent="0">
              <a:buNone/>
            </a:pPr>
            <a:r>
              <a:rPr lang="en-US" dirty="0"/>
              <a:t>   - mass size 1.7 x 2 cm at Lt lobe of thyroid </a:t>
            </a:r>
          </a:p>
          <a:p>
            <a:pPr marL="0" indent="0">
              <a:buNone/>
            </a:pPr>
            <a:r>
              <a:rPr lang="en-US" dirty="0"/>
              <a:t>   - no clinical of pressure symptom </a:t>
            </a:r>
          </a:p>
          <a:p>
            <a:pPr marL="0" indent="0">
              <a:buNone/>
            </a:pPr>
            <a:r>
              <a:rPr lang="en-US" dirty="0"/>
              <a:t>   - nerve intact all : no clinical of hoarseness </a:t>
            </a:r>
          </a:p>
          <a:p>
            <a:pPr marL="0" indent="0">
              <a:buNone/>
            </a:pPr>
            <a:r>
              <a:rPr lang="en-US" dirty="0"/>
              <a:t>   - thyroid function test : euthyroid</a:t>
            </a:r>
          </a:p>
          <a:p>
            <a:pPr marL="0" indent="0">
              <a:buNone/>
            </a:pPr>
            <a:r>
              <a:rPr lang="en-US" dirty="0"/>
              <a:t>   - preoperative investigation : normal all </a:t>
            </a:r>
          </a:p>
          <a:p>
            <a:pPr marL="0" indent="0">
              <a:buNone/>
            </a:pPr>
            <a:r>
              <a:rPr lang="en-US" dirty="0"/>
              <a:t>   - no sign of difficult airway </a:t>
            </a:r>
            <a:endParaRPr lang="th-TH" dirty="0"/>
          </a:p>
        </p:txBody>
      </p:sp>
      <p:sp>
        <p:nvSpPr>
          <p:cNvPr id="4" name="ชื่อเรื่อง 1">
            <a:extLst>
              <a:ext uri="{FF2B5EF4-FFF2-40B4-BE49-F238E27FC236}">
                <a16:creationId xmlns:a16="http://schemas.microsoft.com/office/drawing/2014/main" id="{F863B039-8C70-42EF-B27F-73B66CBF936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  <a:ln w="57150"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Preoperative evaluation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802638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9D6718-FD7F-4FE8-A5F7-B447960372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/>
          </a:p>
          <a:p>
            <a:r>
              <a:rPr lang="en-US" sz="3200" b="1" dirty="0"/>
              <a:t>ASA class I</a:t>
            </a:r>
            <a:endParaRPr lang="th-TH" sz="3200" b="1" dirty="0"/>
          </a:p>
          <a:p>
            <a:endParaRPr lang="th-TH" dirty="0"/>
          </a:p>
        </p:txBody>
      </p:sp>
      <p:sp>
        <p:nvSpPr>
          <p:cNvPr id="4" name="ชื่อเรื่อง 1">
            <a:extLst>
              <a:ext uri="{FF2B5EF4-FFF2-40B4-BE49-F238E27FC236}">
                <a16:creationId xmlns:a16="http://schemas.microsoft.com/office/drawing/2014/main" id="{C7AD89EE-6319-426E-8854-5E1DB421CC0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  <a:ln w="57150"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ASA classification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1B3CD6C-6A83-4BD6-B10C-999572FB04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5754" y="4088227"/>
            <a:ext cx="4660491" cy="261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0495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>
            <a:extLst>
              <a:ext uri="{FF2B5EF4-FFF2-40B4-BE49-F238E27FC236}">
                <a16:creationId xmlns:a16="http://schemas.microsoft.com/office/drawing/2014/main" id="{1549FE02-12F0-4CD0-B425-2CF405381483}"/>
              </a:ext>
            </a:extLst>
          </p:cNvPr>
          <p:cNvSpPr txBox="1">
            <a:spLocks/>
          </p:cNvSpPr>
          <p:nvPr/>
        </p:nvSpPr>
        <p:spPr>
          <a:xfrm>
            <a:off x="1981200" y="836712"/>
            <a:ext cx="8229600" cy="25922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chemeClr val="accent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Preoperative preparation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R2</a:t>
            </a:r>
            <a:endParaRPr lang="th-TH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0F16AE2-9775-4945-A81C-FF4609BD47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9277" y="3738551"/>
            <a:ext cx="4133446" cy="306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637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0EBF9B-2345-412A-8ED4-17448D4987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Patient identification</a:t>
            </a:r>
          </a:p>
          <a:p>
            <a:r>
              <a:rPr lang="en-US" dirty="0"/>
              <a:t>Verification of procedure and care </a:t>
            </a:r>
          </a:p>
          <a:p>
            <a:r>
              <a:rPr lang="en-US" dirty="0"/>
              <a:t>Medical problem </a:t>
            </a:r>
          </a:p>
          <a:p>
            <a:r>
              <a:rPr lang="en-US" dirty="0"/>
              <a:t>V</a:t>
            </a:r>
            <a:r>
              <a:rPr lang="en-GB" dirty="0"/>
              <a:t>AS of pain </a:t>
            </a:r>
            <a:endParaRPr lang="th-TH" dirty="0"/>
          </a:p>
        </p:txBody>
      </p:sp>
      <p:sp>
        <p:nvSpPr>
          <p:cNvPr id="4" name="ชื่อเรื่อง 1">
            <a:extLst>
              <a:ext uri="{FF2B5EF4-FFF2-40B4-BE49-F238E27FC236}">
                <a16:creationId xmlns:a16="http://schemas.microsoft.com/office/drawing/2014/main" id="{3942C772-6668-4AFC-AA61-DF2CAC0EB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5438"/>
            <a:ext cx="10515600" cy="1325562"/>
          </a:xfrm>
          <a:solidFill>
            <a:schemeClr val="accent1">
              <a:lumMod val="60000"/>
              <a:lumOff val="40000"/>
            </a:schemeClr>
          </a:solidFill>
          <a:ln w="57150"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Preoperative preparation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E6B924A-410C-4A76-9753-1A9A12AC69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1718" y="4145337"/>
            <a:ext cx="4667250" cy="203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717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12EBA8-02B9-4851-AA5B-57BA96F33C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7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Case </a:t>
            </a:r>
            <a:r>
              <a:rPr lang="th-TH" dirty="0"/>
              <a:t>ผู้ป่วยหญิงไทย อายุ </a:t>
            </a:r>
            <a:r>
              <a:rPr lang="en-US" dirty="0"/>
              <a:t>60 </a:t>
            </a:r>
            <a:r>
              <a:rPr lang="th-TH" dirty="0"/>
              <a:t>ปี</a:t>
            </a:r>
          </a:p>
          <a:p>
            <a:r>
              <a:rPr lang="en-US" b="1" dirty="0"/>
              <a:t>Chief complaint </a:t>
            </a:r>
            <a:r>
              <a:rPr lang="en-US" dirty="0"/>
              <a:t>: </a:t>
            </a:r>
            <a:r>
              <a:rPr lang="th-TH" dirty="0"/>
              <a:t>มีก้อนที่คอด้านซ้าย </a:t>
            </a:r>
            <a:r>
              <a:rPr lang="en-US" dirty="0"/>
              <a:t>3 </a:t>
            </a:r>
            <a:r>
              <a:rPr lang="th-TH" dirty="0"/>
              <a:t>ปี ก่อนมา รพ.</a:t>
            </a:r>
          </a:p>
          <a:p>
            <a:r>
              <a:rPr lang="en-US" b="1" dirty="0"/>
              <a:t>Present illness : </a:t>
            </a:r>
          </a:p>
          <a:p>
            <a:pPr marL="0" indent="0">
              <a:buNone/>
            </a:pPr>
            <a:r>
              <a:rPr lang="en-US" dirty="0"/>
              <a:t>    3 </a:t>
            </a:r>
            <a:r>
              <a:rPr lang="th-TH" dirty="0"/>
              <a:t>ปีก่อนมารพ. คลำพบก้อนที่คอด้านซ้าย คลำก้อนได้ขนาด </a:t>
            </a:r>
            <a:r>
              <a:rPr lang="en-US" dirty="0"/>
              <a:t>2 cm</a:t>
            </a:r>
            <a:r>
              <a:rPr lang="th-TH" dirty="0"/>
              <a:t> ก้อนขนาดเท่าๆเดิม ไม่มีอาการเจ็บบริเวณก้อน ก้อนขนาดเท่าๆเดิม จึงมารพ. ที่รพ. </a:t>
            </a:r>
            <a:r>
              <a:rPr lang="en-US" dirty="0"/>
              <a:t>Ultrasound thyroid </a:t>
            </a:r>
            <a:r>
              <a:rPr lang="th-TH" dirty="0"/>
              <a:t>พบ </a:t>
            </a:r>
            <a:r>
              <a:rPr lang="en-US" dirty="0"/>
              <a:t>heterogenous mass at </a:t>
            </a:r>
            <a:r>
              <a:rPr lang="en-US" dirty="0" err="1"/>
              <a:t>lt.lobe</a:t>
            </a:r>
            <a:r>
              <a:rPr lang="en-US" dirty="0"/>
              <a:t> of thyroid, size 1.7x2.0 cm , FNA: Benign nodule with cystic degeneration  </a:t>
            </a:r>
            <a:r>
              <a:rPr lang="th-TH" dirty="0"/>
              <a:t>จึงนัดมาผ่าตัด </a:t>
            </a:r>
            <a:endParaRPr lang="en-US" dirty="0"/>
          </a:p>
          <a:p>
            <a:endParaRPr lang="th-TH" dirty="0"/>
          </a:p>
          <a:p>
            <a:pPr marL="0" indent="0">
              <a:buNone/>
            </a:pPr>
            <a:endParaRPr lang="th-TH" dirty="0"/>
          </a:p>
        </p:txBody>
      </p:sp>
      <p:sp>
        <p:nvSpPr>
          <p:cNvPr id="4" name="ชื่อเรื่อง 1">
            <a:extLst>
              <a:ext uri="{FF2B5EF4-FFF2-40B4-BE49-F238E27FC236}">
                <a16:creationId xmlns:a16="http://schemas.microsoft.com/office/drawing/2014/main" id="{5D07FA37-999E-4E7A-A2B0-1DBCC4C7CA7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History 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128646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E47F25-7193-426B-964C-2E5944A7B6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NPO</a:t>
            </a:r>
          </a:p>
          <a:p>
            <a:r>
              <a:rPr lang="en-US" dirty="0"/>
              <a:t>Inform Consent</a:t>
            </a:r>
          </a:p>
          <a:p>
            <a:r>
              <a:rPr lang="en-US" dirty="0"/>
              <a:t>Warm IV fluid</a:t>
            </a:r>
          </a:p>
          <a:p>
            <a:r>
              <a:rPr lang="en-US" dirty="0"/>
              <a:t>Force air warmer </a:t>
            </a:r>
          </a:p>
          <a:p>
            <a:r>
              <a:rPr lang="en-US" dirty="0"/>
              <a:t>No G/M blood component</a:t>
            </a:r>
          </a:p>
          <a:p>
            <a:r>
              <a:rPr lang="en-US" dirty="0"/>
              <a:t>5%DN/2 1000 ml iv 80 ml/</a:t>
            </a:r>
            <a:r>
              <a:rPr lang="en-US" dirty="0" err="1"/>
              <a:t>hr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th-TH" dirty="0"/>
          </a:p>
        </p:txBody>
      </p:sp>
      <p:sp>
        <p:nvSpPr>
          <p:cNvPr id="4" name="ชื่อเรื่อง 1">
            <a:extLst>
              <a:ext uri="{FF2B5EF4-FFF2-40B4-BE49-F238E27FC236}">
                <a16:creationId xmlns:a16="http://schemas.microsoft.com/office/drawing/2014/main" id="{75B9E831-6496-44A7-BA8D-583A0B36D55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  <a:ln w="57150"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Preoperative preparation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362928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59A84DE-A7AF-4C6D-B4FF-87B63F7469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426" y="1675227"/>
            <a:ext cx="9107148" cy="43941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708BDB-331F-4AD7-B8DF-C26536F50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 Oral Endoscopic Thyroidectomy Vestibular Approach (TOETVA)</a:t>
            </a:r>
            <a:endParaRPr lang="en-US" sz="3200" b="1" kern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385239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2D22F-1401-41A6-A25E-FCD2F6F80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4621"/>
            <a:ext cx="10515600" cy="1325563"/>
          </a:xfrm>
          <a:solidFill>
            <a:schemeClr val="accent2">
              <a:lumMod val="60000"/>
              <a:lumOff val="4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 Oral Endoscopic Thyroidectomy Vestibular Approach (TOETVA)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AB2557-AF09-490B-AD65-AC0E387041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7"/>
            <a:ext cx="10515600" cy="4351338"/>
          </a:xfrm>
        </p:spPr>
        <p:txBody>
          <a:bodyPr/>
          <a:lstStyle/>
          <a:p>
            <a:r>
              <a:rPr lang="en-US" dirty="0"/>
              <a:t> Endoscopic thyroidectomy, originally introduced during the mid-1990s</a:t>
            </a:r>
          </a:p>
          <a:p>
            <a:r>
              <a:rPr lang="en-US" dirty="0"/>
              <a:t>recently gained popularity among various health care facilities for its obvious </a:t>
            </a:r>
            <a:r>
              <a:rPr lang="en-US" b="1" dirty="0">
                <a:solidFill>
                  <a:srgbClr val="C00000"/>
                </a:solidFill>
              </a:rPr>
              <a:t>cosmetic advantages </a:t>
            </a:r>
          </a:p>
          <a:p>
            <a:r>
              <a:rPr lang="en-US" dirty="0"/>
              <a:t>Transoral thyroid surgery was first practiced in animal and cadavers</a:t>
            </a:r>
          </a:p>
          <a:p>
            <a:r>
              <a:rPr lang="en-US" dirty="0"/>
              <a:t>Excellent cosmetic outcome</a:t>
            </a:r>
          </a:p>
          <a:p>
            <a:pPr marL="0" indent="0">
              <a:buNone/>
            </a:pPr>
            <a:endParaRPr lang="th-TH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490E00-2F90-493F-813B-AC92742B8FD1}"/>
              </a:ext>
            </a:extLst>
          </p:cNvPr>
          <p:cNvSpPr txBox="1"/>
          <p:nvPr/>
        </p:nvSpPr>
        <p:spPr>
          <a:xfrm>
            <a:off x="4468762" y="6469116"/>
            <a:ext cx="78756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Transoral endoscopic thyroid surgery, world journal of endocrine surgery, May-August 2016</a:t>
            </a:r>
            <a:endParaRPr lang="th-TH" sz="1600" dirty="0"/>
          </a:p>
        </p:txBody>
      </p:sp>
    </p:spTree>
    <p:extLst>
      <p:ext uri="{BB962C8B-B14F-4D97-AF65-F5344CB8AC3E}">
        <p14:creationId xmlns:p14="http://schemas.microsoft.com/office/powerpoint/2010/main" val="34670119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127F7F-28E3-4F23-A668-67EE71D4C2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35334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The features that make TOET attractive are the </a:t>
            </a:r>
          </a:p>
          <a:p>
            <a:r>
              <a:rPr lang="en-US" dirty="0"/>
              <a:t>shorter duration of surgery </a:t>
            </a:r>
          </a:p>
          <a:p>
            <a:r>
              <a:rPr lang="en-US" dirty="0"/>
              <a:t>minimal blood loss</a:t>
            </a:r>
          </a:p>
          <a:p>
            <a:r>
              <a:rPr lang="en-US" dirty="0"/>
              <a:t>fewer complications</a:t>
            </a:r>
          </a:p>
          <a:p>
            <a:r>
              <a:rPr lang="en-US" dirty="0"/>
              <a:t>quick recovery</a:t>
            </a:r>
          </a:p>
          <a:p>
            <a:r>
              <a:rPr lang="en-US" dirty="0"/>
              <a:t>lesser duration of hospital stay and no surgical scar</a:t>
            </a:r>
          </a:p>
          <a:p>
            <a:r>
              <a:rPr lang="en-US" dirty="0"/>
              <a:t>Fewer wound related complications </a:t>
            </a:r>
            <a:endParaRPr lang="th-TH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595D334-AF9F-43C8-B773-C567BD714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chemeClr val="accent2">
              <a:lumMod val="60000"/>
              <a:lumOff val="4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 Oral Endoscopic Thyroidectomy Vestibular Approach (TOETVA)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219ECD-681B-4DFB-871C-29715D52CAAC}"/>
              </a:ext>
            </a:extLst>
          </p:cNvPr>
          <p:cNvSpPr txBox="1"/>
          <p:nvPr/>
        </p:nvSpPr>
        <p:spPr>
          <a:xfrm>
            <a:off x="4468762" y="6469116"/>
            <a:ext cx="78756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Transoral endoscopic thyroid surgery, world journal of endocrine surgery, May-August 2016</a:t>
            </a:r>
            <a:endParaRPr lang="th-TH" sz="1600" dirty="0"/>
          </a:p>
        </p:txBody>
      </p:sp>
    </p:spTree>
    <p:extLst>
      <p:ext uri="{BB962C8B-B14F-4D97-AF65-F5344CB8AC3E}">
        <p14:creationId xmlns:p14="http://schemas.microsoft.com/office/powerpoint/2010/main" val="19196633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FCB25-2F73-4554-9714-06FADEAAB66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Patient selection 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7FA979-AEA2-4B9E-A839-D6694561EA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 suspicion of malignancy </a:t>
            </a:r>
          </a:p>
          <a:p>
            <a:r>
              <a:rPr lang="en-US" dirty="0"/>
              <a:t>A fine-needle aspiration cytology report of a benign thyroid lesion </a:t>
            </a:r>
          </a:p>
          <a:p>
            <a:r>
              <a:rPr lang="en-US" dirty="0"/>
              <a:t>Thyroid goiter or nodules &lt;5 cm in diameter </a:t>
            </a:r>
          </a:p>
          <a:p>
            <a:r>
              <a:rPr lang="en-US" dirty="0"/>
              <a:t>Thyroid gland volume &lt;25 ml </a:t>
            </a:r>
          </a:p>
          <a:p>
            <a:r>
              <a:rPr lang="en-US" dirty="0"/>
              <a:t>No clinical of thyroiditis , hyperthyroidism </a:t>
            </a:r>
          </a:p>
          <a:p>
            <a:r>
              <a:rPr lang="en-US" dirty="0"/>
              <a:t>No previous neck surgery </a:t>
            </a:r>
          </a:p>
          <a:p>
            <a:r>
              <a:rPr lang="en-US" dirty="0"/>
              <a:t>No irradiation</a:t>
            </a:r>
            <a:endParaRPr lang="th-TH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E7BC5A-E1EB-4DF3-A6BA-6BC127E2E961}"/>
              </a:ext>
            </a:extLst>
          </p:cNvPr>
          <p:cNvSpPr txBox="1"/>
          <p:nvPr/>
        </p:nvSpPr>
        <p:spPr>
          <a:xfrm>
            <a:off x="4439263" y="6027003"/>
            <a:ext cx="78756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-Transoral endoscopic thyroid surgery, world journal of endocrine surgery, May-August 2016</a:t>
            </a:r>
          </a:p>
          <a:p>
            <a:r>
              <a:rPr lang="en-US" sz="1600" dirty="0"/>
              <a:t>-Endoscopic vs. conventional thyroidectomy for the treatment of benign thyroid tumors: A retrospective study of a 4-year experience ;  DOI: 10.3892/etm.2011.267</a:t>
            </a:r>
            <a:endParaRPr lang="th-TH" sz="1600" dirty="0"/>
          </a:p>
        </p:txBody>
      </p:sp>
    </p:spTree>
    <p:extLst>
      <p:ext uri="{BB962C8B-B14F-4D97-AF65-F5344CB8AC3E}">
        <p14:creationId xmlns:p14="http://schemas.microsoft.com/office/powerpoint/2010/main" val="286913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42533-57FC-45C2-8931-E172168BCE4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Preoperative preparation 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A44AB0-450A-4168-B4CD-F4C128D1F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13315"/>
            <a:ext cx="10515600" cy="4351338"/>
          </a:xfrm>
        </p:spPr>
        <p:txBody>
          <a:bodyPr/>
          <a:lstStyle/>
          <a:p>
            <a:r>
              <a:rPr lang="en-US" dirty="0"/>
              <a:t>All patients were adequately evaluated with routine investigations for surgery </a:t>
            </a:r>
          </a:p>
          <a:p>
            <a:r>
              <a:rPr lang="en-US" dirty="0"/>
              <a:t>Thyroid function test</a:t>
            </a:r>
          </a:p>
          <a:p>
            <a:r>
              <a:rPr lang="en-US" dirty="0"/>
              <a:t>ultrasound or CT scan of neck </a:t>
            </a:r>
          </a:p>
          <a:p>
            <a:endParaRPr lang="th-TH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6F861E-D669-4AD2-AA0C-3DCCC01EE68F}"/>
              </a:ext>
            </a:extLst>
          </p:cNvPr>
          <p:cNvSpPr txBox="1"/>
          <p:nvPr/>
        </p:nvSpPr>
        <p:spPr>
          <a:xfrm>
            <a:off x="4468762" y="6395376"/>
            <a:ext cx="78756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Transoral endoscopic thyroid surgery, world journal of endocrine surgery, May-August 2016</a:t>
            </a:r>
            <a:endParaRPr lang="th-TH" sz="1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D28F3F-3447-4B40-88E7-521C740E1E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2967" y="3731342"/>
            <a:ext cx="4407631" cy="2400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9033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15B79-B2B8-4ED8-81D5-D18EBDA30C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13315"/>
            <a:ext cx="10515600" cy="4351338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FNA thyroid nodule </a:t>
            </a:r>
            <a:r>
              <a:rPr lang="en-US" dirty="0"/>
              <a:t>for diagnosis and rule out malignancy </a:t>
            </a:r>
          </a:p>
          <a:p>
            <a:r>
              <a:rPr lang="en-US" dirty="0"/>
              <a:t>Adequate control of preoperative comorbid conditions</a:t>
            </a:r>
          </a:p>
          <a:p>
            <a:r>
              <a:rPr lang="en-US" dirty="0"/>
              <a:t>Instructed patient to </a:t>
            </a:r>
            <a:r>
              <a:rPr lang="en-US" b="1" dirty="0">
                <a:solidFill>
                  <a:schemeClr val="accent1"/>
                </a:solidFill>
              </a:rPr>
              <a:t>mouthwash twice daily for three days  (Chlorhexidine)  </a:t>
            </a:r>
          </a:p>
          <a:p>
            <a:endParaRPr lang="th-TH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56E9DE2-16CE-4EA9-92ED-2304363B41D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Preoperative preparation 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4E4002-7C96-4B55-9159-E4777115FC3C}"/>
              </a:ext>
            </a:extLst>
          </p:cNvPr>
          <p:cNvSpPr txBox="1"/>
          <p:nvPr/>
        </p:nvSpPr>
        <p:spPr>
          <a:xfrm>
            <a:off x="4468762" y="6395376"/>
            <a:ext cx="78756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Transoral endoscopic thyroid surgery, world journal of endocrine surgery, May-August 2016</a:t>
            </a:r>
            <a:endParaRPr lang="th-TH" sz="1600" dirty="0"/>
          </a:p>
        </p:txBody>
      </p:sp>
    </p:spTree>
    <p:extLst>
      <p:ext uri="{BB962C8B-B14F-4D97-AF65-F5344CB8AC3E}">
        <p14:creationId xmlns:p14="http://schemas.microsoft.com/office/powerpoint/2010/main" val="26513939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59AE206-7EBA-4D33-8BC9-9D8158553F0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E8E38ED-369A-44C2-B635-0BED0E48A6E8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00392" y="4525347"/>
            <a:ext cx="0" cy="1737360"/>
          </a:xfrm>
          <a:prstGeom prst="line">
            <a:avLst/>
          </a:prstGeom>
          <a:ln w="190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B672F332-AF08-46C6-94F0-77684310D7B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95001" y="2466604"/>
            <a:ext cx="962395" cy="962395"/>
          </a:xfrm>
          <a:prstGeom prst="ellipse">
            <a:avLst/>
          </a:prstGeom>
          <a:solidFill>
            <a:srgbClr val="2949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4244EF8-D73A-40E1-BE73-D46E6B4B04E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5829" y="2327988"/>
            <a:ext cx="293695" cy="293695"/>
          </a:xfrm>
          <a:prstGeom prst="ellipse">
            <a:avLst/>
          </a:prstGeom>
          <a:solidFill>
            <a:srgbClr val="F143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437D937-A7F1-4011-92B4-328E5BE1B16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8567" y="620480"/>
            <a:ext cx="2243800" cy="2243796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255B5AB-59F4-4429-8F2D-596248D4F1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" b="5047"/>
          <a:stretch/>
        </p:blipFill>
        <p:spPr>
          <a:xfrm>
            <a:off x="6492113" y="10"/>
            <a:ext cx="5699887" cy="4059234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</p:spPr>
      </p:pic>
      <p:sp>
        <p:nvSpPr>
          <p:cNvPr id="4" name="ชื่อเรื่อง 1">
            <a:extLst>
              <a:ext uri="{FF2B5EF4-FFF2-40B4-BE49-F238E27FC236}">
                <a16:creationId xmlns:a16="http://schemas.microsoft.com/office/drawing/2014/main" id="{188F2F11-964C-4BC2-94D5-5B0674320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257" y="4525347"/>
            <a:ext cx="6939722" cy="17373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6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Choice of anesthesia</a:t>
            </a:r>
          </a:p>
        </p:txBody>
      </p:sp>
    </p:spTree>
    <p:extLst>
      <p:ext uri="{BB962C8B-B14F-4D97-AF65-F5344CB8AC3E}">
        <p14:creationId xmlns:p14="http://schemas.microsoft.com/office/powerpoint/2010/main" val="36539583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E34DA907-AA55-43C3-9AFB-C5E378E563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7"/>
          <a:stretch/>
        </p:blipFill>
        <p:spPr>
          <a:xfrm>
            <a:off x="0" y="10"/>
            <a:ext cx="12314883" cy="6857990"/>
          </a:xfrm>
          <a:prstGeom prst="rect">
            <a:avLst/>
          </a:prstGeom>
        </p:spPr>
      </p:pic>
      <p:sp>
        <p:nvSpPr>
          <p:cNvPr id="36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26E697-6B31-40E3-B06A-8CC1FC2CE9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3250" y="3664978"/>
            <a:ext cx="4330262" cy="159131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3200" b="1" dirty="0"/>
              <a:t>General anesthesia with ivory nasal endotracheal tube</a:t>
            </a:r>
          </a:p>
        </p:txBody>
      </p:sp>
      <p:sp>
        <p:nvSpPr>
          <p:cNvPr id="4" name="ชื่อเรื่อง 1">
            <a:extLst>
              <a:ext uri="{FF2B5EF4-FFF2-40B4-BE49-F238E27FC236}">
                <a16:creationId xmlns:a16="http://schemas.microsoft.com/office/drawing/2014/main" id="{3B47C79D-14C3-4905-BCBF-6655D69F4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9338" y="2450492"/>
            <a:ext cx="3538086" cy="121448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Choice of anesthesia</a:t>
            </a:r>
          </a:p>
        </p:txBody>
      </p:sp>
    </p:spTree>
    <p:extLst>
      <p:ext uri="{BB962C8B-B14F-4D97-AF65-F5344CB8AC3E}">
        <p14:creationId xmlns:p14="http://schemas.microsoft.com/office/powerpoint/2010/main" val="39974151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ชื่อเรื่อง 1">
            <a:extLst>
              <a:ext uri="{FF2B5EF4-FFF2-40B4-BE49-F238E27FC236}">
                <a16:creationId xmlns:a16="http://schemas.microsoft.com/office/drawing/2014/main" id="{8C90AFD6-3C76-4100-A036-314192879967}"/>
              </a:ext>
            </a:extLst>
          </p:cNvPr>
          <p:cNvSpPr txBox="1">
            <a:spLocks/>
          </p:cNvSpPr>
          <p:nvPr/>
        </p:nvSpPr>
        <p:spPr>
          <a:xfrm>
            <a:off x="2567608" y="2126875"/>
            <a:ext cx="7056784" cy="229026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Anesthetic consideration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R3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12526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064A7-82FF-409C-87FA-46045311A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ชื่อเรื่อง 1">
            <a:extLst>
              <a:ext uri="{FF2B5EF4-FFF2-40B4-BE49-F238E27FC236}">
                <a16:creationId xmlns:a16="http://schemas.microsoft.com/office/drawing/2014/main" id="{8715CC46-7294-47AB-8F6F-04F4DA73A1F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279672" y="1956156"/>
            <a:ext cx="5632655" cy="193868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History taking ?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R1 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A04093-EAD0-434A-BD56-942D035F5C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312" y="3765146"/>
            <a:ext cx="2715093" cy="2926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215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68FA7-47F7-40DA-91A0-2049341AB11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Anesthetic consideration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BFC1C8-AEA9-44FD-8688-AAD6AA60B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6"/>
            <a:ext cx="10515600" cy="4351338"/>
          </a:xfrm>
        </p:spPr>
        <p:txBody>
          <a:bodyPr/>
          <a:lstStyle/>
          <a:p>
            <a:r>
              <a:rPr lang="en-US" b="1" dirty="0"/>
              <a:t>Patient position </a:t>
            </a:r>
          </a:p>
          <a:p>
            <a:pPr>
              <a:buFontTx/>
              <a:buChar char="-"/>
            </a:pPr>
            <a:r>
              <a:rPr lang="en-US" dirty="0"/>
              <a:t>give full extension over the neck </a:t>
            </a:r>
            <a:r>
              <a:rPr lang="en-US" dirty="0">
                <a:sym typeface="Wingdings" panose="05000000000000000000" pitchFamily="2" charset="2"/>
              </a:rPr>
              <a:t> concern C-spine injury</a:t>
            </a:r>
          </a:p>
          <a:p>
            <a:pPr>
              <a:buFontTx/>
              <a:buChar char="-"/>
            </a:pPr>
            <a:r>
              <a:rPr lang="en-US" dirty="0"/>
              <a:t>Evaluation C spine flex and extend in preoperative period</a:t>
            </a:r>
          </a:p>
          <a:p>
            <a:pPr>
              <a:buFontTx/>
              <a:buChar char="-"/>
            </a:pPr>
            <a:r>
              <a:rPr lang="en-US" dirty="0"/>
              <a:t>Confirm position of ETT</a:t>
            </a:r>
          </a:p>
          <a:p>
            <a:r>
              <a:rPr lang="en-US" b="1" dirty="0"/>
              <a:t>Secure nasal endotracheal tube with throat packing </a:t>
            </a:r>
          </a:p>
          <a:p>
            <a:pPr>
              <a:buFontTx/>
              <a:buChar char="-"/>
            </a:pPr>
            <a:r>
              <a:rPr lang="en-US" dirty="0"/>
              <a:t>For prevent aspiration </a:t>
            </a:r>
          </a:p>
          <a:p>
            <a:endParaRPr lang="th-TH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979856-59FE-4EC8-B426-D99F4FCD677C}"/>
              </a:ext>
            </a:extLst>
          </p:cNvPr>
          <p:cNvSpPr txBox="1"/>
          <p:nvPr/>
        </p:nvSpPr>
        <p:spPr>
          <a:xfrm>
            <a:off x="4586515" y="6200487"/>
            <a:ext cx="7605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Rajendra D Patel et al., </a:t>
            </a:r>
            <a:r>
              <a:rPr lang="en-US" sz="1600" dirty="0" err="1"/>
              <a:t>Anaesthetic</a:t>
            </a:r>
            <a:r>
              <a:rPr lang="en-US" sz="1600" dirty="0"/>
              <a:t> Management in Transoral Endoscopic Thyroidectomy; Journal of Clinical and Diagnostic Research. 2017 Sep, Vol-11(9): UD07-UD08</a:t>
            </a:r>
            <a:endParaRPr lang="th-TH" sz="1600" dirty="0"/>
          </a:p>
        </p:txBody>
      </p:sp>
    </p:spTree>
    <p:extLst>
      <p:ext uri="{BB962C8B-B14F-4D97-AF65-F5344CB8AC3E}">
        <p14:creationId xmlns:p14="http://schemas.microsoft.com/office/powerpoint/2010/main" val="32254199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DFD80E-7B3D-4F7C-AE76-A9AED45C65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Detect associated respiratory and hemodynamic changes from </a:t>
            </a:r>
            <a:r>
              <a:rPr lang="en-GB" b="1" dirty="0"/>
              <a:t>CO</a:t>
            </a:r>
            <a:r>
              <a:rPr lang="en-GB" sz="1600" b="1" dirty="0"/>
              <a:t>2  </a:t>
            </a:r>
            <a:r>
              <a:rPr lang="en-GB" b="1" dirty="0"/>
              <a:t>absorption 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        </a:t>
            </a:r>
            <a:r>
              <a:rPr lang="en-GB" sz="4000" b="1" dirty="0">
                <a:solidFill>
                  <a:schemeClr val="accent1"/>
                </a:solidFill>
              </a:rPr>
              <a:t>CO</a:t>
            </a:r>
            <a:r>
              <a:rPr lang="en-GB" sz="2400" b="1" dirty="0">
                <a:solidFill>
                  <a:schemeClr val="accent1"/>
                </a:solidFill>
              </a:rPr>
              <a:t>2                 </a:t>
            </a:r>
            <a:r>
              <a:rPr lang="en-US" b="1" dirty="0"/>
              <a:t>noncombustible , more soluble in blood and     </a:t>
            </a:r>
          </a:p>
          <a:p>
            <a:pPr marL="0" indent="0">
              <a:buNone/>
            </a:pPr>
            <a:r>
              <a:rPr lang="en-US" b="1" dirty="0"/>
              <a:t>        capability for pulmonary excretion </a:t>
            </a:r>
            <a:r>
              <a:rPr lang="en-US" b="1" dirty="0">
                <a:solidFill>
                  <a:schemeClr val="accent1"/>
                </a:solidFill>
              </a:rPr>
              <a:t>reduce the risk of adverse  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        outcomes in the event of gas embolism</a:t>
            </a:r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496302-D98F-4835-8E2C-F0160AC290A8}"/>
              </a:ext>
            </a:extLst>
          </p:cNvPr>
          <p:cNvSpPr txBox="1"/>
          <p:nvPr/>
        </p:nvSpPr>
        <p:spPr>
          <a:xfrm>
            <a:off x="4586515" y="6200487"/>
            <a:ext cx="7605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Rajendra D Patel et al., </a:t>
            </a:r>
            <a:r>
              <a:rPr lang="en-US" sz="1600" dirty="0" err="1"/>
              <a:t>Anaesthetic</a:t>
            </a:r>
            <a:r>
              <a:rPr lang="en-US" sz="1600" dirty="0"/>
              <a:t> Management in Transoral Endoscopic Thyroidectomy; Journal of Clinical and Diagnostic Research. 2017 Sep, Vol-11(9): UD07-UD08</a:t>
            </a:r>
            <a:endParaRPr lang="th-TH" sz="16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CCD14E3-EC99-42BB-BBE3-E17AEBD1205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Anesthetic consideration</a:t>
            </a:r>
            <a:endParaRPr lang="th-TH" dirty="0"/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B09FCD4B-B470-4862-A386-729A052448F4}"/>
              </a:ext>
            </a:extLst>
          </p:cNvPr>
          <p:cNvSpPr/>
          <p:nvPr/>
        </p:nvSpPr>
        <p:spPr>
          <a:xfrm>
            <a:off x="2676829" y="3365040"/>
            <a:ext cx="516193" cy="4498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099241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E817A-7EE5-4FB6-864A-5ED49EDA7BA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Physiologic effect 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56443A-4211-4BFE-B1B7-E24C213E4E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7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b="1" dirty="0">
                <a:solidFill>
                  <a:schemeClr val="accent1"/>
                </a:solidFill>
              </a:rPr>
              <a:t>Hemodynamic response </a:t>
            </a:r>
            <a:r>
              <a:rPr lang="en-GB" dirty="0">
                <a:solidFill>
                  <a:schemeClr val="accent1"/>
                </a:solidFill>
              </a:rPr>
              <a:t>:</a:t>
            </a:r>
          </a:p>
          <a:p>
            <a:pPr>
              <a:buFontTx/>
              <a:buChar char="-"/>
            </a:pPr>
            <a:r>
              <a:rPr lang="en-GB" b="1" dirty="0">
                <a:solidFill>
                  <a:schemeClr val="accent1"/>
                </a:solidFill>
              </a:rPr>
              <a:t>increase SVR and MAP </a:t>
            </a:r>
            <a:r>
              <a:rPr lang="en-GB" dirty="0"/>
              <a:t>caused by increased sympathetic output for CO</a:t>
            </a:r>
            <a:r>
              <a:rPr lang="en-GB" sz="1600" dirty="0"/>
              <a:t>2  </a:t>
            </a:r>
            <a:r>
              <a:rPr lang="en-GB" dirty="0"/>
              <a:t>absorption </a:t>
            </a:r>
          </a:p>
          <a:p>
            <a:pPr>
              <a:buFontTx/>
              <a:buChar char="-"/>
            </a:pPr>
            <a:r>
              <a:rPr lang="en-GB" b="1" dirty="0">
                <a:solidFill>
                  <a:schemeClr val="accent1"/>
                </a:solidFill>
              </a:rPr>
              <a:t>Cardiac dysrhythmias </a:t>
            </a:r>
            <a:r>
              <a:rPr lang="en-GB" dirty="0"/>
              <a:t>(brady or tachycardia) </a:t>
            </a:r>
            <a:r>
              <a:rPr lang="en-GB" dirty="0">
                <a:sym typeface="Wingdings" panose="05000000000000000000" pitchFamily="2" charset="2"/>
              </a:rPr>
              <a:t> caused by hypercarbia, hypoxia, </a:t>
            </a:r>
            <a:r>
              <a:rPr lang="en-GB" dirty="0" err="1">
                <a:sym typeface="Wingdings" panose="05000000000000000000" pitchFamily="2" charset="2"/>
              </a:rPr>
              <a:t>capnothorax</a:t>
            </a:r>
            <a:r>
              <a:rPr lang="en-GB" dirty="0">
                <a:sym typeface="Wingdings" panose="05000000000000000000" pitchFamily="2" charset="2"/>
              </a:rPr>
              <a:t>, pulmonary embolism </a:t>
            </a:r>
            <a:endParaRPr lang="en-GB" dirty="0"/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8551380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2CC11F-54EC-4B0B-87E9-BAD34F1634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06662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b="1" dirty="0">
                <a:solidFill>
                  <a:schemeClr val="accent1"/>
                </a:solidFill>
              </a:rPr>
              <a:t>Neurohumoral response </a:t>
            </a:r>
            <a:r>
              <a:rPr lang="en-GB" dirty="0">
                <a:solidFill>
                  <a:schemeClr val="accent1"/>
                </a:solidFill>
              </a:rPr>
              <a:t>:  </a:t>
            </a:r>
          </a:p>
          <a:p>
            <a:pPr marL="0" indent="0">
              <a:buNone/>
            </a:pPr>
            <a:r>
              <a:rPr lang="en-GB" dirty="0"/>
              <a:t>- activated sympathetic response with </a:t>
            </a:r>
            <a:r>
              <a:rPr lang="en-GB" b="1" dirty="0">
                <a:solidFill>
                  <a:schemeClr val="accent1"/>
                </a:solidFill>
              </a:rPr>
              <a:t>catecholamine release </a:t>
            </a:r>
            <a:r>
              <a:rPr lang="en-GB" dirty="0"/>
              <a:t>and renin-angiotensin system with </a:t>
            </a:r>
            <a:r>
              <a:rPr lang="en-GB" b="1" dirty="0">
                <a:solidFill>
                  <a:schemeClr val="accent1"/>
                </a:solidFill>
              </a:rPr>
              <a:t>vasopressin release  </a:t>
            </a:r>
          </a:p>
          <a:p>
            <a:endParaRPr lang="th-TH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0B379F1-0F27-4D85-92E6-D2521B9A424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Physiologic effect 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727799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6E93FE-0202-47E4-94A6-5FF82F4F76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73109"/>
            <a:ext cx="10515600" cy="4351338"/>
          </a:xfrm>
        </p:spPr>
        <p:txBody>
          <a:bodyPr/>
          <a:lstStyle/>
          <a:p>
            <a:r>
              <a:rPr lang="en-GB" b="1" dirty="0"/>
              <a:t>early detect hypercarbia :</a:t>
            </a:r>
          </a:p>
          <a:p>
            <a:pPr>
              <a:buFontTx/>
              <a:buChar char="-"/>
            </a:pPr>
            <a:r>
              <a:rPr lang="en-GB" dirty="0"/>
              <a:t>Monitoring ETCO</a:t>
            </a:r>
            <a:r>
              <a:rPr lang="en-GB" sz="1600" dirty="0"/>
              <a:t>2 </a:t>
            </a:r>
            <a:r>
              <a:rPr lang="en-GB" dirty="0"/>
              <a:t>, ABG </a:t>
            </a:r>
          </a:p>
          <a:p>
            <a:pPr>
              <a:buFontTx/>
              <a:buChar char="-"/>
            </a:pPr>
            <a:endParaRPr lang="en-GB" dirty="0"/>
          </a:p>
          <a:p>
            <a:r>
              <a:rPr lang="en-GB" b="1" dirty="0"/>
              <a:t>Early detect complication </a:t>
            </a:r>
            <a:endParaRPr lang="en-GB" dirty="0"/>
          </a:p>
          <a:p>
            <a:pPr>
              <a:buFontTx/>
              <a:buChar char="-"/>
            </a:pPr>
            <a:r>
              <a:rPr lang="en-GB" dirty="0"/>
              <a:t>Subcutaneous emphysema  </a:t>
            </a:r>
          </a:p>
          <a:p>
            <a:pPr>
              <a:buFontTx/>
              <a:buChar char="-"/>
            </a:pPr>
            <a:r>
              <a:rPr lang="en-GB" dirty="0"/>
              <a:t>Pneumothorax</a:t>
            </a:r>
          </a:p>
          <a:p>
            <a:pPr>
              <a:buFontTx/>
              <a:buChar char="-"/>
            </a:pPr>
            <a:r>
              <a:rPr lang="en-GB" dirty="0"/>
              <a:t>Gas embolism</a:t>
            </a:r>
            <a:endParaRPr lang="th-TH" dirty="0"/>
          </a:p>
          <a:p>
            <a:endParaRPr lang="th-TH" dirty="0"/>
          </a:p>
          <a:p>
            <a:endParaRPr lang="th-TH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96EB9F-5003-45B8-B2CE-21A7DB3CEEE5}"/>
              </a:ext>
            </a:extLst>
          </p:cNvPr>
          <p:cNvSpPr txBox="1"/>
          <p:nvPr/>
        </p:nvSpPr>
        <p:spPr>
          <a:xfrm>
            <a:off x="4586515" y="6200487"/>
            <a:ext cx="7605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Rajendra D Patel et al., </a:t>
            </a:r>
            <a:r>
              <a:rPr lang="en-US" sz="1600" dirty="0" err="1"/>
              <a:t>Anaesthetic</a:t>
            </a:r>
            <a:r>
              <a:rPr lang="en-US" sz="1600" dirty="0"/>
              <a:t> Management in Transoral Endoscopic Thyroidectomy; Journal of Clinical and Diagnostic Research. 2017 Sep, Vol-11(9): UD07-UD08</a:t>
            </a:r>
            <a:endParaRPr lang="th-TH" sz="16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DE3DCA9-38F9-4849-8A6C-EBD481E85C9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Anesthetic consideration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6319259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F300CA0-2751-4233-AF70-A50A755D55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5225" y="3182375"/>
            <a:ext cx="2519886" cy="3569839"/>
          </a:xfrm>
          <a:prstGeom prst="rect">
            <a:avLst/>
          </a:prstGeom>
        </p:spPr>
      </p:pic>
      <p:sp>
        <p:nvSpPr>
          <p:cNvPr id="4" name="ชื่อเรื่อง 1">
            <a:extLst>
              <a:ext uri="{FF2B5EF4-FFF2-40B4-BE49-F238E27FC236}">
                <a16:creationId xmlns:a16="http://schemas.microsoft.com/office/drawing/2014/main" id="{F4146559-9E1C-48FC-8B6E-D2EAABE0A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2047" y="2039375"/>
            <a:ext cx="8229600" cy="1143000"/>
          </a:xfr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Intra operative management 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630181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DC2DFA-5A3F-4297-8752-05F9917FB2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53329"/>
            <a:ext cx="10515600" cy="4351338"/>
          </a:xfrm>
        </p:spPr>
        <p:txBody>
          <a:bodyPr/>
          <a:lstStyle/>
          <a:p>
            <a:r>
              <a:rPr lang="en-US" b="1" dirty="0"/>
              <a:t>Standard monitoring </a:t>
            </a:r>
            <a:r>
              <a:rPr lang="en-US" dirty="0"/>
              <a:t>: pulse oximetry , NIBP , EKG , ETCO2, Temperature </a:t>
            </a:r>
          </a:p>
          <a:p>
            <a:r>
              <a:rPr lang="en-US" b="1" dirty="0"/>
              <a:t>Position</a:t>
            </a:r>
            <a:r>
              <a:rPr lang="en-US" dirty="0"/>
              <a:t> : supine </a:t>
            </a:r>
          </a:p>
        </p:txBody>
      </p:sp>
      <p:sp>
        <p:nvSpPr>
          <p:cNvPr id="4" name="ชื่อเรื่อง 1">
            <a:extLst>
              <a:ext uri="{FF2B5EF4-FFF2-40B4-BE49-F238E27FC236}">
                <a16:creationId xmlns:a16="http://schemas.microsoft.com/office/drawing/2014/main" id="{D78F064E-1FDD-469B-984B-90C872E3E79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Intra operative management 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1D3EC3C-BFF1-4E0C-81A3-EA2CADA13E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812" y="3681281"/>
            <a:ext cx="5382376" cy="3115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3744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F84D5-6C64-4D95-ADD1-8CDEEA9D6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B57C6B9-88AE-4DA3-9CC0-989D139AB0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579" y="0"/>
            <a:ext cx="9190842" cy="6858000"/>
          </a:xfrm>
        </p:spPr>
      </p:pic>
      <p:sp>
        <p:nvSpPr>
          <p:cNvPr id="7" name="ตัวแทนเนื้อหา 7">
            <a:extLst>
              <a:ext uri="{FF2B5EF4-FFF2-40B4-BE49-F238E27FC236}">
                <a16:creationId xmlns:a16="http://schemas.microsoft.com/office/drawing/2014/main" id="{6BB70B05-80DC-4F75-BBAE-4ADA235D575A}"/>
              </a:ext>
            </a:extLst>
          </p:cNvPr>
          <p:cNvSpPr txBox="1">
            <a:spLocks/>
          </p:cNvSpPr>
          <p:nvPr/>
        </p:nvSpPr>
        <p:spPr>
          <a:xfrm>
            <a:off x="6586668" y="379639"/>
            <a:ext cx="3986214" cy="208113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th-TH" sz="2200" b="1" dirty="0"/>
              <a:t>time in OR 09.15 </a:t>
            </a:r>
            <a:r>
              <a:rPr lang="th-TH" altLang="th-TH" sz="2200" b="1" dirty="0"/>
              <a:t>น.</a:t>
            </a:r>
            <a:endParaRPr lang="en-US" altLang="th-TH" sz="2200" b="1" dirty="0"/>
          </a:p>
          <a:p>
            <a:pPr marL="0" indent="0">
              <a:buNone/>
            </a:pPr>
            <a:r>
              <a:rPr lang="en-US" altLang="th-TH" sz="2200" b="1" dirty="0"/>
              <a:t>Monitor </a:t>
            </a:r>
          </a:p>
          <a:p>
            <a:r>
              <a:rPr lang="en-US" altLang="th-TH" sz="2200" dirty="0"/>
              <a:t>NIBP, EKG, O</a:t>
            </a:r>
            <a:r>
              <a:rPr lang="en-US" altLang="th-TH" sz="2200" baseline="-25000" dirty="0"/>
              <a:t>2</a:t>
            </a:r>
            <a:r>
              <a:rPr lang="en-US" altLang="th-TH" sz="2200" dirty="0"/>
              <a:t>sat </a:t>
            </a:r>
          </a:p>
          <a:p>
            <a:r>
              <a:rPr lang="en-US" altLang="th-TH" sz="2200" dirty="0"/>
              <a:t>BP at OR 160/90 mmHg </a:t>
            </a:r>
          </a:p>
          <a:p>
            <a:r>
              <a:rPr lang="en-US" altLang="th-TH" sz="2200" dirty="0"/>
              <a:t>PR 110 / min </a:t>
            </a:r>
          </a:p>
          <a:p>
            <a:endParaRPr lang="en-US" altLang="th-TH" sz="2200" dirty="0"/>
          </a:p>
        </p:txBody>
      </p:sp>
    </p:spTree>
    <p:extLst>
      <p:ext uri="{BB962C8B-B14F-4D97-AF65-F5344CB8AC3E}">
        <p14:creationId xmlns:p14="http://schemas.microsoft.com/office/powerpoint/2010/main" val="460772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4DA0F7-8D8B-48AB-8AE7-AA9D85ED4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FE96A44-00B1-4E72-84C6-D352A0176C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370" y="22992"/>
            <a:ext cx="9160030" cy="6835008"/>
          </a:xfrm>
        </p:spPr>
      </p:pic>
      <p:cxnSp>
        <p:nvCxnSpPr>
          <p:cNvPr id="6" name="ตัวเชื่อมต่อตรง 5">
            <a:extLst>
              <a:ext uri="{FF2B5EF4-FFF2-40B4-BE49-F238E27FC236}">
                <a16:creationId xmlns:a16="http://schemas.microsoft.com/office/drawing/2014/main" id="{8CB90270-7B07-4100-B435-3B737ED20782}"/>
              </a:ext>
            </a:extLst>
          </p:cNvPr>
          <p:cNvCxnSpPr>
            <a:cxnSpLocks/>
          </p:cNvCxnSpPr>
          <p:nvPr/>
        </p:nvCxnSpPr>
        <p:spPr>
          <a:xfrm>
            <a:off x="4118257" y="522514"/>
            <a:ext cx="1" cy="570433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ตัวแทนเนื้อหา 7">
            <a:extLst>
              <a:ext uri="{FF2B5EF4-FFF2-40B4-BE49-F238E27FC236}">
                <a16:creationId xmlns:a16="http://schemas.microsoft.com/office/drawing/2014/main" id="{39E38FE1-B2C0-486E-A0F8-2B108BE43C85}"/>
              </a:ext>
            </a:extLst>
          </p:cNvPr>
          <p:cNvSpPr txBox="1">
            <a:spLocks/>
          </p:cNvSpPr>
          <p:nvPr/>
        </p:nvSpPr>
        <p:spPr>
          <a:xfrm>
            <a:off x="6242144" y="189767"/>
            <a:ext cx="4130230" cy="323923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th-TH" sz="2200" b="1" dirty="0"/>
              <a:t>Preoxygenation</a:t>
            </a:r>
          </a:p>
          <a:p>
            <a:pPr marL="0" indent="0">
              <a:buNone/>
            </a:pPr>
            <a:r>
              <a:rPr lang="en-US" sz="2200" b="1" dirty="0"/>
              <a:t>Induction &amp; intubation: </a:t>
            </a:r>
          </a:p>
          <a:p>
            <a:r>
              <a:rPr lang="en-US" sz="2200" dirty="0"/>
              <a:t>Fentanyl 100 mcg IV</a:t>
            </a:r>
          </a:p>
          <a:p>
            <a:r>
              <a:rPr lang="en-US" sz="2200" dirty="0"/>
              <a:t>Propofol  120 mg IV</a:t>
            </a:r>
          </a:p>
          <a:p>
            <a:r>
              <a:rPr lang="en-US" sz="2200" dirty="0" err="1"/>
              <a:t>Cisatracurium</a:t>
            </a:r>
            <a:r>
              <a:rPr lang="en-US" sz="2200" dirty="0"/>
              <a:t> 8 mg iv </a:t>
            </a:r>
          </a:p>
          <a:p>
            <a:r>
              <a:rPr lang="en-US" sz="2400" b="1" dirty="0"/>
              <a:t>ivory nasal endotracheal tube </a:t>
            </a:r>
            <a:r>
              <a:rPr lang="en-US" sz="2200" dirty="0"/>
              <a:t>no 6.0 depth 26 cm</a:t>
            </a:r>
          </a:p>
          <a:p>
            <a:r>
              <a:rPr lang="en-US" altLang="th-TH" sz="2200" dirty="0"/>
              <a:t>Start operation at 10.00 </a:t>
            </a:r>
            <a:r>
              <a:rPr lang="th-TH" altLang="th-TH" sz="2200" dirty="0"/>
              <a:t>น. </a:t>
            </a:r>
            <a:endParaRPr lang="en-US" altLang="th-TH" sz="2200" dirty="0"/>
          </a:p>
        </p:txBody>
      </p:sp>
    </p:spTree>
    <p:extLst>
      <p:ext uri="{BB962C8B-B14F-4D97-AF65-F5344CB8AC3E}">
        <p14:creationId xmlns:p14="http://schemas.microsoft.com/office/powerpoint/2010/main" val="707733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7812E8-549B-4F06-9AA1-9FAC749A45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7"/>
            <a:ext cx="10515600" cy="4351338"/>
          </a:xfrm>
        </p:spPr>
        <p:txBody>
          <a:bodyPr/>
          <a:lstStyle/>
          <a:p>
            <a:r>
              <a:rPr lang="en-US" b="1" dirty="0"/>
              <a:t>Supine position</a:t>
            </a:r>
          </a:p>
          <a:p>
            <a:r>
              <a:rPr lang="en-US" dirty="0"/>
              <a:t>At 30 degree </a:t>
            </a:r>
            <a:r>
              <a:rPr lang="en-US" b="1" dirty="0">
                <a:solidFill>
                  <a:schemeClr val="accent1"/>
                </a:solidFill>
              </a:rPr>
              <a:t>reverse Trendelenburg position </a:t>
            </a:r>
            <a:r>
              <a:rPr lang="en-US" dirty="0"/>
              <a:t>with adequate pillow under shoulder to give </a:t>
            </a:r>
            <a:r>
              <a:rPr lang="en-US" b="1" dirty="0">
                <a:solidFill>
                  <a:schemeClr val="accent1"/>
                </a:solidFill>
              </a:rPr>
              <a:t>full extension over the neck </a:t>
            </a:r>
          </a:p>
          <a:p>
            <a:r>
              <a:rPr lang="en-US" dirty="0"/>
              <a:t>Head support by head ring </a:t>
            </a:r>
          </a:p>
          <a:p>
            <a:r>
              <a:rPr lang="en-US" dirty="0"/>
              <a:t>Both arms were adducted at shoulder joint </a:t>
            </a:r>
            <a:endParaRPr lang="th-TH" dirty="0"/>
          </a:p>
        </p:txBody>
      </p:sp>
      <p:sp>
        <p:nvSpPr>
          <p:cNvPr id="4" name="ชื่อเรื่อง 1">
            <a:extLst>
              <a:ext uri="{FF2B5EF4-FFF2-40B4-BE49-F238E27FC236}">
                <a16:creationId xmlns:a16="http://schemas.microsoft.com/office/drawing/2014/main" id="{8144472D-3D76-433D-9910-5E958E96602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Position 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62C9976-1ED1-4BFF-9980-8438FA977FFF}"/>
              </a:ext>
            </a:extLst>
          </p:cNvPr>
          <p:cNvSpPr txBox="1"/>
          <p:nvPr/>
        </p:nvSpPr>
        <p:spPr>
          <a:xfrm>
            <a:off x="4409768" y="6492875"/>
            <a:ext cx="7782232" cy="338554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Transoral endoscopic thyroid surgery, world journal of endocrine surgery, May-August 2016</a:t>
            </a:r>
            <a:endParaRPr lang="th-TH" sz="1600" dirty="0"/>
          </a:p>
        </p:txBody>
      </p:sp>
    </p:spTree>
    <p:extLst>
      <p:ext uri="{BB962C8B-B14F-4D97-AF65-F5344CB8AC3E}">
        <p14:creationId xmlns:p14="http://schemas.microsoft.com/office/powerpoint/2010/main" val="771801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9793E9-1493-4722-B699-299B3E8F8D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  <a:p>
            <a:r>
              <a:rPr lang="th-TH" dirty="0"/>
              <a:t>ไม่มีอาการเสียงแหบหรือกลืนลำบาก </a:t>
            </a:r>
          </a:p>
          <a:p>
            <a:r>
              <a:rPr lang="th-TH" dirty="0"/>
              <a:t>ไม่มีอาการกินจุ น้ำหนักลด </a:t>
            </a:r>
          </a:p>
          <a:p>
            <a:r>
              <a:rPr lang="th-TH" dirty="0"/>
              <a:t>ไม่มีอาการใจสั่นผิดปกติ</a:t>
            </a:r>
          </a:p>
          <a:p>
            <a:r>
              <a:rPr lang="th-TH" dirty="0"/>
              <a:t>ปกติแข็งแรงดี ทำงาน ออกกำลังกายได้ตามปกติ</a:t>
            </a:r>
          </a:p>
          <a:p>
            <a:endParaRPr lang="th-TH" dirty="0"/>
          </a:p>
        </p:txBody>
      </p:sp>
      <p:sp>
        <p:nvSpPr>
          <p:cNvPr id="4" name="ชื่อเรื่อง 1">
            <a:extLst>
              <a:ext uri="{FF2B5EF4-FFF2-40B4-BE49-F238E27FC236}">
                <a16:creationId xmlns:a16="http://schemas.microsoft.com/office/drawing/2014/main" id="{CDF23170-7476-4FE5-9C69-DE063A3A439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History 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2438218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D38AFD2-D9E3-4AB3-98ED-BAA2C44D8C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39" b="8161"/>
          <a:stretch/>
        </p:blipFill>
        <p:spPr>
          <a:xfrm>
            <a:off x="265471" y="149327"/>
            <a:ext cx="11661058" cy="6559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44091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28F06E-8FF6-4656-841F-30FF96EFE6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06979"/>
            <a:ext cx="10515600" cy="4351338"/>
          </a:xfrm>
        </p:spPr>
        <p:txBody>
          <a:bodyPr/>
          <a:lstStyle/>
          <a:p>
            <a:r>
              <a:rPr lang="en-US" dirty="0"/>
              <a:t>Oral cavity was packed with povidone iodine gauge pack </a:t>
            </a:r>
          </a:p>
          <a:p>
            <a:r>
              <a:rPr lang="en-US" dirty="0"/>
              <a:t>Vestibule was cleaned twice with povidone iodine mouthwash lotion </a:t>
            </a:r>
          </a:p>
          <a:p>
            <a:r>
              <a:rPr lang="en-US" dirty="0"/>
              <a:t>Protect eye injury : padded both eyes </a:t>
            </a:r>
          </a:p>
          <a:p>
            <a:r>
              <a:rPr lang="en-US" dirty="0"/>
              <a:t>Throat pack : prevent aspiration </a:t>
            </a:r>
            <a:endParaRPr lang="th-TH" dirty="0"/>
          </a:p>
          <a:p>
            <a:endParaRPr lang="th-TH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910B53-418D-458D-AC85-CA4B82EDEDD3}"/>
              </a:ext>
            </a:extLst>
          </p:cNvPr>
          <p:cNvSpPr txBox="1"/>
          <p:nvPr/>
        </p:nvSpPr>
        <p:spPr>
          <a:xfrm>
            <a:off x="3706500" y="6234383"/>
            <a:ext cx="84620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Rajendra D Patel et al., Anesthetic Management in Transoral Endoscopic Thyroidectomy</a:t>
            </a:r>
          </a:p>
          <a:p>
            <a:r>
              <a:rPr lang="en-US" sz="1800" dirty="0"/>
              <a:t>Journal of Clinical and Diagnostic Research. 2017 Sep, Vol-11(9): UD07-UD08 </a:t>
            </a:r>
            <a:endParaRPr lang="th-TH" sz="1800" dirty="0"/>
          </a:p>
        </p:txBody>
      </p:sp>
      <p:sp>
        <p:nvSpPr>
          <p:cNvPr id="5" name="ชื่อเรื่อง 1">
            <a:extLst>
              <a:ext uri="{FF2B5EF4-FFF2-40B4-BE49-F238E27FC236}">
                <a16:creationId xmlns:a16="http://schemas.microsoft.com/office/drawing/2014/main" id="{00790989-1159-4810-A8EA-8EB6194AAEF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Intra operative management 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8710931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81665EE-1C2C-47B3-8A33-FD9ADEBF65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077" y="156769"/>
            <a:ext cx="8084402" cy="596224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85F2650-ECB2-400B-861D-473FAD4AA33E}"/>
              </a:ext>
            </a:extLst>
          </p:cNvPr>
          <p:cNvSpPr txBox="1"/>
          <p:nvPr/>
        </p:nvSpPr>
        <p:spPr>
          <a:xfrm>
            <a:off x="3581398" y="6237001"/>
            <a:ext cx="46752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Vestibule incision </a:t>
            </a:r>
            <a:endParaRPr lang="th-TH" b="1" dirty="0"/>
          </a:p>
        </p:txBody>
      </p:sp>
    </p:spTree>
    <p:extLst>
      <p:ext uri="{BB962C8B-B14F-4D97-AF65-F5344CB8AC3E}">
        <p14:creationId xmlns:p14="http://schemas.microsoft.com/office/powerpoint/2010/main" val="12205753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11FB1-6C29-4E6C-A045-4CC4CA952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ชื่อเรื่อง 1">
            <a:extLst>
              <a:ext uri="{FF2B5EF4-FFF2-40B4-BE49-F238E27FC236}">
                <a16:creationId xmlns:a16="http://schemas.microsoft.com/office/drawing/2014/main" id="{1E5151A0-0C37-413B-A324-B9271F7182D9}"/>
              </a:ext>
            </a:extLst>
          </p:cNvPr>
          <p:cNvSpPr txBox="1">
            <a:spLocks/>
          </p:cNvSpPr>
          <p:nvPr/>
        </p:nvSpPr>
        <p:spPr>
          <a:xfrm>
            <a:off x="1981200" y="1629133"/>
            <a:ext cx="8229600" cy="164219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Intraoperative : 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maintenance 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C510E4-8EB5-43A3-8262-89504C1AE5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9404" y="3456137"/>
            <a:ext cx="5633192" cy="3401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93178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D6E2F01-C3FF-476B-875F-43F74F5E1F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119" y="0"/>
            <a:ext cx="9035230" cy="6858000"/>
          </a:xfrm>
        </p:spPr>
      </p:pic>
      <p:sp>
        <p:nvSpPr>
          <p:cNvPr id="9" name="ตัวแทนเนื้อหา 7">
            <a:extLst>
              <a:ext uri="{FF2B5EF4-FFF2-40B4-BE49-F238E27FC236}">
                <a16:creationId xmlns:a16="http://schemas.microsoft.com/office/drawing/2014/main" id="{DF5B3DBF-55D9-4AAF-BB49-D7FD6C77E114}"/>
              </a:ext>
            </a:extLst>
          </p:cNvPr>
          <p:cNvSpPr txBox="1">
            <a:spLocks/>
          </p:cNvSpPr>
          <p:nvPr/>
        </p:nvSpPr>
        <p:spPr>
          <a:xfrm>
            <a:off x="7698912" y="275772"/>
            <a:ext cx="4130230" cy="404948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err="1"/>
              <a:t>Maintainance</a:t>
            </a:r>
            <a:r>
              <a:rPr lang="en-US" sz="2000" b="1" dirty="0"/>
              <a:t>: </a:t>
            </a:r>
            <a:r>
              <a:rPr lang="en-US" sz="2000" dirty="0"/>
              <a:t>N</a:t>
            </a:r>
            <a:r>
              <a:rPr lang="en-US" sz="1400" dirty="0"/>
              <a:t>2</a:t>
            </a:r>
            <a:r>
              <a:rPr lang="en-US" sz="2000" dirty="0"/>
              <a:t>O:O</a:t>
            </a:r>
            <a:r>
              <a:rPr lang="en-US" sz="2000" baseline="-25000" dirty="0"/>
              <a:t>2</a:t>
            </a:r>
            <a:r>
              <a:rPr lang="en-US" sz="2000" dirty="0"/>
              <a:t>:1:1 </a:t>
            </a:r>
          </a:p>
          <a:p>
            <a:pPr marL="0" indent="0">
              <a:buNone/>
            </a:pPr>
            <a:r>
              <a:rPr lang="en-US" sz="2000" dirty="0"/>
              <a:t>Sevoflurane 2 %</a:t>
            </a:r>
          </a:p>
          <a:p>
            <a:r>
              <a:rPr lang="en-US" sz="2000" dirty="0"/>
              <a:t>Dexamethasone 8mg at 10.00</a:t>
            </a:r>
            <a:r>
              <a:rPr lang="th-TH" sz="2000" dirty="0"/>
              <a:t>น.</a:t>
            </a:r>
            <a:endParaRPr lang="en-US" sz="2000" dirty="0"/>
          </a:p>
          <a:p>
            <a:r>
              <a:rPr lang="en-US" sz="2000" b="1" dirty="0"/>
              <a:t>Muscle relaxant: </a:t>
            </a:r>
          </a:p>
          <a:p>
            <a:pPr marL="0" indent="0">
              <a:buNone/>
            </a:pPr>
            <a:r>
              <a:rPr lang="en-US" sz="2000" b="1"/>
              <a:t>- </a:t>
            </a:r>
            <a:r>
              <a:rPr lang="en-US" sz="2000"/>
              <a:t>cisatracurium</a:t>
            </a:r>
            <a:r>
              <a:rPr lang="en-US" sz="2000" dirty="0"/>
              <a:t> 6 mg</a:t>
            </a:r>
          </a:p>
          <a:p>
            <a:r>
              <a:rPr lang="en-US" altLang="th-TH" sz="2000" b="1" dirty="0"/>
              <a:t>Analgesia</a:t>
            </a:r>
            <a:r>
              <a:rPr lang="en-US" altLang="th-TH" sz="2000" dirty="0"/>
              <a:t> :  </a:t>
            </a:r>
          </a:p>
          <a:p>
            <a:pPr marL="0" indent="0">
              <a:buNone/>
            </a:pPr>
            <a:r>
              <a:rPr lang="en-US" altLang="th-TH" sz="2000" dirty="0"/>
              <a:t>- Fentanyl 100 mcg, Morphine 4 mg </a:t>
            </a:r>
          </a:p>
          <a:p>
            <a:pPr marL="0" indent="0">
              <a:buNone/>
            </a:pPr>
            <a:r>
              <a:rPr lang="en-US" altLang="th-TH" sz="2000" dirty="0"/>
              <a:t>- </a:t>
            </a:r>
            <a:r>
              <a:rPr lang="en-US" altLang="th-TH" sz="2000" dirty="0" err="1"/>
              <a:t>Dynastat</a:t>
            </a:r>
            <a:r>
              <a:rPr lang="en-US" altLang="th-TH" sz="2000" dirty="0"/>
              <a:t> 40 mg iv at 11.00</a:t>
            </a:r>
            <a:r>
              <a:rPr lang="th-TH" altLang="th-TH" sz="2000" dirty="0"/>
              <a:t>น. </a:t>
            </a:r>
            <a:endParaRPr lang="en-US" altLang="th-TH" sz="2000" dirty="0"/>
          </a:p>
          <a:p>
            <a:r>
              <a:rPr lang="en-US" altLang="th-TH" sz="2000" b="1" dirty="0" err="1"/>
              <a:t>Antiemitic</a:t>
            </a:r>
            <a:r>
              <a:rPr lang="en-US" altLang="th-TH" sz="2000" dirty="0"/>
              <a:t> : </a:t>
            </a:r>
          </a:p>
          <a:p>
            <a:pPr>
              <a:buFontTx/>
              <a:buChar char="-"/>
            </a:pPr>
            <a:r>
              <a:rPr lang="en-US" altLang="th-TH" sz="2000" dirty="0" err="1"/>
              <a:t>ondrasetron</a:t>
            </a:r>
            <a:r>
              <a:rPr lang="en-US" altLang="th-TH" sz="2000" dirty="0"/>
              <a:t> 8 mg IV </a:t>
            </a:r>
          </a:p>
          <a:p>
            <a:r>
              <a:rPr lang="en-US" altLang="th-TH" sz="2000" b="1" dirty="0"/>
              <a:t>Operation time </a:t>
            </a:r>
            <a:r>
              <a:rPr lang="en-US" altLang="th-TH" sz="2000" dirty="0"/>
              <a:t>: 3hr </a:t>
            </a:r>
          </a:p>
        </p:txBody>
      </p:sp>
    </p:spTree>
    <p:extLst>
      <p:ext uri="{BB962C8B-B14F-4D97-AF65-F5344CB8AC3E}">
        <p14:creationId xmlns:p14="http://schemas.microsoft.com/office/powerpoint/2010/main" val="1676205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D76C8-4E05-4563-A3FB-2E67A6CE255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Incision and port placement 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28BFCC-2D59-4EC4-A763-DB9FBE0ED9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7"/>
            <a:ext cx="10515600" cy="4351338"/>
          </a:xfrm>
        </p:spPr>
        <p:txBody>
          <a:bodyPr/>
          <a:lstStyle/>
          <a:p>
            <a:r>
              <a:rPr lang="en-US" dirty="0"/>
              <a:t>Three incision were made over the vestibular side of lip</a:t>
            </a:r>
          </a:p>
          <a:p>
            <a:r>
              <a:rPr lang="en-US" dirty="0"/>
              <a:t>one central 12 mm transverse incision in the midline</a:t>
            </a:r>
          </a:p>
          <a:p>
            <a:r>
              <a:rPr lang="en-US" dirty="0"/>
              <a:t>Two 5 mm incision were place at the level of canine teeth </a:t>
            </a:r>
          </a:p>
          <a:p>
            <a:r>
              <a:rPr lang="en-US" dirty="0"/>
              <a:t>Working space was created beneath the platysma  </a:t>
            </a:r>
          </a:p>
          <a:p>
            <a:r>
              <a:rPr lang="en-US" b="1" dirty="0">
                <a:solidFill>
                  <a:schemeClr val="accent1"/>
                </a:solidFill>
              </a:rPr>
              <a:t>CO2 gas was inflated at 6 mm Hg pressure and flow 7 L/min </a:t>
            </a:r>
            <a:r>
              <a:rPr lang="en-US" dirty="0"/>
              <a:t>in the subplatysmal plane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A84880-3485-43B9-BC8F-4D5DF3160435}"/>
              </a:ext>
            </a:extLst>
          </p:cNvPr>
          <p:cNvSpPr txBox="1"/>
          <p:nvPr/>
        </p:nvSpPr>
        <p:spPr>
          <a:xfrm>
            <a:off x="3706500" y="6234383"/>
            <a:ext cx="84620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Rajendra D Patel et al., Anesthetic Management in Transoral Endoscopic Thyroidectomy</a:t>
            </a:r>
          </a:p>
          <a:p>
            <a:r>
              <a:rPr lang="en-US" sz="1800" dirty="0"/>
              <a:t>Journal of Clinical and Diagnostic Research. 2017 Sep, Vol-11(9): UD07-UD08 </a:t>
            </a:r>
            <a:endParaRPr lang="th-TH" sz="1800" dirty="0"/>
          </a:p>
        </p:txBody>
      </p:sp>
    </p:spTree>
    <p:extLst>
      <p:ext uri="{BB962C8B-B14F-4D97-AF65-F5344CB8AC3E}">
        <p14:creationId xmlns:p14="http://schemas.microsoft.com/office/powerpoint/2010/main" val="60710653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17B7D-8A2C-4FA7-85BA-C1EA3A6F4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C0ED3E7-743E-4072-B18A-DF801E972B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772" y="171790"/>
            <a:ext cx="4740813" cy="6321085"/>
          </a:xfrm>
        </p:spPr>
      </p:pic>
    </p:spTree>
    <p:extLst>
      <p:ext uri="{BB962C8B-B14F-4D97-AF65-F5344CB8AC3E}">
        <p14:creationId xmlns:p14="http://schemas.microsoft.com/office/powerpoint/2010/main" val="304585219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45CCA-25AB-40D1-A93E-47639F853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AD8CD41-1E89-4BBC-8320-30F1576C82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702" y="759187"/>
            <a:ext cx="9376278" cy="5339625"/>
          </a:xfrm>
        </p:spPr>
      </p:pic>
    </p:spTree>
    <p:extLst>
      <p:ext uri="{BB962C8B-B14F-4D97-AF65-F5344CB8AC3E}">
        <p14:creationId xmlns:p14="http://schemas.microsoft.com/office/powerpoint/2010/main" val="139856883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3116F6-3385-476D-8331-085AE1115E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Nitrous Oxide </a:t>
            </a:r>
          </a:p>
          <a:p>
            <a:r>
              <a:rPr lang="en-US" dirty="0"/>
              <a:t>Balanced anesthetic technique ( amnesia and analgesia )</a:t>
            </a:r>
          </a:p>
          <a:p>
            <a:pPr marL="0" indent="0">
              <a:buNone/>
            </a:pPr>
            <a:r>
              <a:rPr lang="en-US" dirty="0"/>
              <a:t>• Reduce the requirements of inhaled and intravenous anesthetic drugs</a:t>
            </a:r>
          </a:p>
          <a:p>
            <a:pPr marL="0" indent="0">
              <a:buNone/>
            </a:pPr>
            <a:r>
              <a:rPr lang="en-US" dirty="0"/>
              <a:t>• Controversial :    PONV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- A meta-analysis of randomized controlled trials found that the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emetic effect of N2O is not significant,</a:t>
            </a:r>
            <a:r>
              <a:rPr lang="en-US" dirty="0"/>
              <a:t> and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omitting N2O may increase the risk of awareness</a:t>
            </a:r>
            <a:endParaRPr lang="th-TH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ชื่อเรื่อง 1">
            <a:extLst>
              <a:ext uri="{FF2B5EF4-FFF2-40B4-BE49-F238E27FC236}">
                <a16:creationId xmlns:a16="http://schemas.microsoft.com/office/drawing/2014/main" id="{CB4A2E4C-D0F1-4044-95CD-A6C2E62B769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Intra operative management 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3750719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F7B59-A59E-407B-A6FF-D4F0DFFCBD1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Intra operative management 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9E3BD4-92AE-4AA0-A8D1-C91CCC94AC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10814"/>
            <a:ext cx="10515600" cy="4351338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Closely check on ETCO</a:t>
            </a:r>
            <a:r>
              <a:rPr lang="en-US" sz="1600" b="1" dirty="0">
                <a:solidFill>
                  <a:schemeClr val="accent1"/>
                </a:solidFill>
              </a:rPr>
              <a:t>2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dirty="0"/>
              <a:t>, a rising trend was noted and the highest reading encountered was of 40 mmHg. </a:t>
            </a:r>
          </a:p>
          <a:p>
            <a:r>
              <a:rPr lang="en-US" b="1" dirty="0">
                <a:solidFill>
                  <a:schemeClr val="accent1"/>
                </a:solidFill>
              </a:rPr>
              <a:t>Absorption of CO</a:t>
            </a:r>
            <a:r>
              <a:rPr lang="en-US" sz="1600" b="1" dirty="0">
                <a:solidFill>
                  <a:schemeClr val="accent1"/>
                </a:solidFill>
              </a:rPr>
              <a:t>2</a:t>
            </a:r>
            <a:r>
              <a:rPr lang="en-US" b="1" dirty="0">
                <a:solidFill>
                  <a:schemeClr val="accent1"/>
                </a:solidFill>
              </a:rPr>
              <a:t> during extraperitoneal insufflation is higher </a:t>
            </a:r>
            <a:r>
              <a:rPr lang="en-US" dirty="0"/>
              <a:t>than intra-peritoneal insufflation , it continue to increase progressively throughout extraperitoneal CO</a:t>
            </a:r>
            <a:r>
              <a:rPr lang="en-US" sz="1600" dirty="0"/>
              <a:t>2</a:t>
            </a:r>
            <a:r>
              <a:rPr lang="en-US" dirty="0"/>
              <a:t> insufflation.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EFAD2E-F414-494B-8D33-1974D9F09FB0}"/>
              </a:ext>
            </a:extLst>
          </p:cNvPr>
          <p:cNvSpPr txBox="1"/>
          <p:nvPr/>
        </p:nvSpPr>
        <p:spPr>
          <a:xfrm>
            <a:off x="5407742" y="6492875"/>
            <a:ext cx="67842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Clinical anesthesia 7</a:t>
            </a:r>
            <a:r>
              <a:rPr lang="en-US" sz="1600" baseline="30000" dirty="0"/>
              <a:t>th</a:t>
            </a:r>
            <a:r>
              <a:rPr lang="en-US" sz="1600" dirty="0"/>
              <a:t> edition ;anesthesia for laparoscopic and robotic surgeries </a:t>
            </a:r>
            <a:endParaRPr lang="th-TH" sz="1600" dirty="0"/>
          </a:p>
        </p:txBody>
      </p:sp>
    </p:spTree>
    <p:extLst>
      <p:ext uri="{BB962C8B-B14F-4D97-AF65-F5344CB8AC3E}">
        <p14:creationId xmlns:p14="http://schemas.microsoft.com/office/powerpoint/2010/main" val="604483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93E638-F661-42DE-8F62-166CE9FC05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82825"/>
            <a:ext cx="10515600" cy="4351338"/>
          </a:xfrm>
        </p:spPr>
        <p:txBody>
          <a:bodyPr/>
          <a:lstStyle/>
          <a:p>
            <a:r>
              <a:rPr lang="en-US" dirty="0"/>
              <a:t>No underlying disease </a:t>
            </a:r>
            <a:endParaRPr lang="th-TH" dirty="0"/>
          </a:p>
          <a:p>
            <a:r>
              <a:rPr lang="en-US" dirty="0"/>
              <a:t>No drug allergy</a:t>
            </a:r>
          </a:p>
          <a:p>
            <a:r>
              <a:rPr lang="en-US" dirty="0"/>
              <a:t>No history of surgery</a:t>
            </a:r>
          </a:p>
          <a:p>
            <a:r>
              <a:rPr lang="en-US" dirty="0"/>
              <a:t>No history of smoking or drinking alcohol</a:t>
            </a:r>
          </a:p>
          <a:p>
            <a:endParaRPr lang="th-TH" dirty="0"/>
          </a:p>
        </p:txBody>
      </p:sp>
      <p:sp>
        <p:nvSpPr>
          <p:cNvPr id="4" name="ชื่อเรื่อง 1">
            <a:extLst>
              <a:ext uri="{FF2B5EF4-FFF2-40B4-BE49-F238E27FC236}">
                <a16:creationId xmlns:a16="http://schemas.microsoft.com/office/drawing/2014/main" id="{1F31EA64-670A-4B9B-8E69-1AEA61B3BE5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Past history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4EE5F9-1A4D-477B-B6CF-764DD15E00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4414" y="4311154"/>
            <a:ext cx="4508090" cy="2524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57956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C82B90-2B6E-45A5-ADD6-ED54BA55E1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7"/>
            <a:ext cx="10515600" cy="4351338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arterial blood gas </a:t>
            </a:r>
            <a:r>
              <a:rPr lang="en-US" dirty="0"/>
              <a:t>analysis done </a:t>
            </a:r>
            <a:r>
              <a:rPr lang="en-US" dirty="0">
                <a:solidFill>
                  <a:schemeClr val="accent1"/>
                </a:solidFill>
              </a:rPr>
              <a:t>one hour postinduction </a:t>
            </a:r>
            <a:r>
              <a:rPr lang="en-US" dirty="0"/>
              <a:t>was within normal limits. </a:t>
            </a:r>
          </a:p>
          <a:p>
            <a:endParaRPr lang="en-US" dirty="0"/>
          </a:p>
          <a:p>
            <a:r>
              <a:rPr lang="en-US" dirty="0"/>
              <a:t>During procedure , </a:t>
            </a:r>
            <a:r>
              <a:rPr lang="en-US" dirty="0">
                <a:solidFill>
                  <a:schemeClr val="accent1"/>
                </a:solidFill>
              </a:rPr>
              <a:t>recurrent laryngeal nerve was identified and preserve </a:t>
            </a:r>
            <a:endParaRPr lang="th-TH" dirty="0">
              <a:solidFill>
                <a:schemeClr val="accent1"/>
              </a:solidFill>
            </a:endParaRPr>
          </a:p>
          <a:p>
            <a:endParaRPr lang="th-TH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B84F172-7989-4D49-B0A7-B65E314936E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Intra operative management 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6F8525-F27F-4785-8683-3E770B4AC404}"/>
              </a:ext>
            </a:extLst>
          </p:cNvPr>
          <p:cNvSpPr txBox="1"/>
          <p:nvPr/>
        </p:nvSpPr>
        <p:spPr>
          <a:xfrm>
            <a:off x="4586515" y="6244731"/>
            <a:ext cx="7605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Rajendra D Patel et al., </a:t>
            </a:r>
            <a:r>
              <a:rPr lang="en-US" sz="1600" dirty="0" err="1"/>
              <a:t>Anaesthetic</a:t>
            </a:r>
            <a:r>
              <a:rPr lang="en-US" sz="1600" dirty="0"/>
              <a:t> Management in Transoral Endoscopic Thyroidectomy; Journal of Clinical and Diagnostic Research. 2017 Sep, Vol-11(9): UD07-UD08</a:t>
            </a:r>
            <a:endParaRPr lang="th-TH" sz="1600" dirty="0"/>
          </a:p>
        </p:txBody>
      </p:sp>
    </p:spTree>
    <p:extLst>
      <p:ext uri="{BB962C8B-B14F-4D97-AF65-F5344CB8AC3E}">
        <p14:creationId xmlns:p14="http://schemas.microsoft.com/office/powerpoint/2010/main" val="30741249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2642C-9D63-459A-83FD-02713E07B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ชื่อเรื่อง 1">
            <a:extLst>
              <a:ext uri="{FF2B5EF4-FFF2-40B4-BE49-F238E27FC236}">
                <a16:creationId xmlns:a16="http://schemas.microsoft.com/office/drawing/2014/main" id="{94C0BFC2-66CD-4337-A674-4724F43146AA}"/>
              </a:ext>
            </a:extLst>
          </p:cNvPr>
          <p:cNvSpPr txBox="1">
            <a:spLocks/>
          </p:cNvSpPr>
          <p:nvPr/>
        </p:nvSpPr>
        <p:spPr>
          <a:xfrm>
            <a:off x="1981200" y="2607903"/>
            <a:ext cx="8229600" cy="164219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Intraoperative : 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emergence 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7258305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19E03-517B-4D0D-A9DC-85DFDA2FC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46E266B-467E-466B-92C0-E3692CC9CE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761" y="-34965"/>
            <a:ext cx="8926477" cy="6892965"/>
          </a:xfrm>
        </p:spPr>
      </p:pic>
      <p:sp>
        <p:nvSpPr>
          <p:cNvPr id="6" name="ตัวแทนเนื้อหา 7">
            <a:extLst>
              <a:ext uri="{FF2B5EF4-FFF2-40B4-BE49-F238E27FC236}">
                <a16:creationId xmlns:a16="http://schemas.microsoft.com/office/drawing/2014/main" id="{D31ADF87-00EA-4B5A-BDB9-6DD55B76FBC9}"/>
              </a:ext>
            </a:extLst>
          </p:cNvPr>
          <p:cNvSpPr txBox="1">
            <a:spLocks/>
          </p:cNvSpPr>
          <p:nvPr/>
        </p:nvSpPr>
        <p:spPr>
          <a:xfrm>
            <a:off x="7722451" y="639709"/>
            <a:ext cx="4130230" cy="204543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th-TH" sz="2200" b="1" dirty="0"/>
              <a:t>Reverse</a:t>
            </a:r>
            <a:r>
              <a:rPr lang="en-US" altLang="th-TH" sz="2200" dirty="0"/>
              <a:t> : </a:t>
            </a:r>
            <a:r>
              <a:rPr lang="en-US" altLang="th-TH" sz="2200" dirty="0" err="1"/>
              <a:t>Prostigmine</a:t>
            </a:r>
            <a:r>
              <a:rPr lang="en-US" altLang="th-TH" sz="2200" dirty="0"/>
              <a:t> 2.5 mg ,Atropine 1.2 mg IV</a:t>
            </a:r>
          </a:p>
          <a:p>
            <a:r>
              <a:rPr lang="en-US" altLang="th-TH" sz="2200" b="1" dirty="0"/>
              <a:t>Emergence</a:t>
            </a:r>
            <a:r>
              <a:rPr lang="en-US" altLang="th-TH" sz="2200" dirty="0"/>
              <a:t> : awake </a:t>
            </a:r>
            <a:r>
              <a:rPr lang="en-US" altLang="th-TH" sz="2200" dirty="0" err="1"/>
              <a:t>extubation</a:t>
            </a:r>
            <a:r>
              <a:rPr lang="en-US" altLang="th-TH" sz="2200" dirty="0"/>
              <a:t> </a:t>
            </a:r>
          </a:p>
          <a:p>
            <a:r>
              <a:rPr lang="en-US" altLang="th-TH" sz="2200" b="1" dirty="0"/>
              <a:t>IV fluid </a:t>
            </a:r>
            <a:r>
              <a:rPr lang="en-US" altLang="th-TH" sz="2200" dirty="0"/>
              <a:t>: NSS 600 ml</a:t>
            </a:r>
          </a:p>
          <a:p>
            <a:r>
              <a:rPr lang="en-US" altLang="th-TH" sz="2200" b="1" dirty="0"/>
              <a:t>EBL</a:t>
            </a:r>
            <a:r>
              <a:rPr lang="en-US" altLang="th-TH" sz="2200" dirty="0"/>
              <a:t> : minimal</a:t>
            </a:r>
          </a:p>
          <a:p>
            <a:endParaRPr lang="en-US" altLang="th-TH" sz="2200" dirty="0"/>
          </a:p>
        </p:txBody>
      </p:sp>
    </p:spTree>
    <p:extLst>
      <p:ext uri="{BB962C8B-B14F-4D97-AF65-F5344CB8AC3E}">
        <p14:creationId xmlns:p14="http://schemas.microsoft.com/office/powerpoint/2010/main" val="4039993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9E9BC-796A-4808-9331-631C41030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677" y="1928453"/>
            <a:ext cx="10515600" cy="1325563"/>
          </a:xfrm>
          <a:solidFill>
            <a:schemeClr val="accent2">
              <a:lumMod val="60000"/>
              <a:lumOff val="4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Intraoperative complications</a:t>
            </a:r>
            <a:endParaRPr lang="th-TH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BEA8C71C-3FD8-445C-A8F2-675E031D87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142" y="3886820"/>
            <a:ext cx="5409551" cy="2722997"/>
          </a:xfrm>
        </p:spPr>
      </p:pic>
    </p:spTree>
    <p:extLst>
      <p:ext uri="{BB962C8B-B14F-4D97-AF65-F5344CB8AC3E}">
        <p14:creationId xmlns:p14="http://schemas.microsoft.com/office/powerpoint/2010/main" val="235717767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ar: 5 Points 9">
            <a:extLst>
              <a:ext uri="{FF2B5EF4-FFF2-40B4-BE49-F238E27FC236}">
                <a16:creationId xmlns:a16="http://schemas.microsoft.com/office/drawing/2014/main" id="{C9C41F0F-AB14-44AB-A5ED-DA761400A44F}"/>
              </a:ext>
            </a:extLst>
          </p:cNvPr>
          <p:cNvSpPr/>
          <p:nvPr/>
        </p:nvSpPr>
        <p:spPr>
          <a:xfrm>
            <a:off x="3436374" y="1096971"/>
            <a:ext cx="4313904" cy="2895036"/>
          </a:xfrm>
          <a:prstGeom prst="star5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36F76E0-F731-452E-908E-3C6137E1FE1E}"/>
              </a:ext>
            </a:extLst>
          </p:cNvPr>
          <p:cNvSpPr txBox="1"/>
          <p:nvPr/>
        </p:nvSpPr>
        <p:spPr>
          <a:xfrm>
            <a:off x="4328651" y="2121264"/>
            <a:ext cx="25514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Intraoperative complications</a:t>
            </a:r>
            <a:endParaRPr lang="th-TH" b="1" dirty="0"/>
          </a:p>
          <a:p>
            <a:pPr algn="ctr"/>
            <a:endParaRPr lang="th-TH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7D3F1D6-ED51-4CED-BC4A-D866E8994256}"/>
              </a:ext>
            </a:extLst>
          </p:cNvPr>
          <p:cNvSpPr txBox="1"/>
          <p:nvPr/>
        </p:nvSpPr>
        <p:spPr>
          <a:xfrm>
            <a:off x="4262284" y="77255"/>
            <a:ext cx="2684206" cy="95410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Cardiovascular compromise </a:t>
            </a:r>
            <a:endParaRPr lang="th-TH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F73DA62-8713-4B3E-BD8D-967910530B54}"/>
              </a:ext>
            </a:extLst>
          </p:cNvPr>
          <p:cNvSpPr txBox="1"/>
          <p:nvPr/>
        </p:nvSpPr>
        <p:spPr>
          <a:xfrm>
            <a:off x="8023124" y="2021269"/>
            <a:ext cx="2684206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Positioning</a:t>
            </a:r>
            <a:endParaRPr lang="th-TH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412B60E-2D51-405F-B68E-285FFA480B9B}"/>
              </a:ext>
            </a:extLst>
          </p:cNvPr>
          <p:cNvSpPr txBox="1"/>
          <p:nvPr/>
        </p:nvSpPr>
        <p:spPr>
          <a:xfrm>
            <a:off x="659990" y="2028932"/>
            <a:ext cx="2684206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Hypothermia </a:t>
            </a:r>
            <a:endParaRPr lang="th-TH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241B4E7-56E6-4AE5-A6AF-1D848A45EAA7}"/>
              </a:ext>
            </a:extLst>
          </p:cNvPr>
          <p:cNvSpPr txBox="1"/>
          <p:nvPr/>
        </p:nvSpPr>
        <p:spPr>
          <a:xfrm>
            <a:off x="3934132" y="4065279"/>
            <a:ext cx="3340510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Surgical complication  </a:t>
            </a:r>
            <a:endParaRPr lang="th-TH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5E96F94-A761-4705-A6C0-24B7C926C385}"/>
              </a:ext>
            </a:extLst>
          </p:cNvPr>
          <p:cNvSpPr txBox="1"/>
          <p:nvPr/>
        </p:nvSpPr>
        <p:spPr>
          <a:xfrm>
            <a:off x="331838" y="4305849"/>
            <a:ext cx="3126658" cy="24929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CO2 insufflation</a:t>
            </a:r>
            <a:endParaRPr lang="en-US" sz="2400" dirty="0"/>
          </a:p>
          <a:p>
            <a:r>
              <a:rPr lang="en-US" sz="2200" dirty="0"/>
              <a:t>- Subcutaneous emphysema</a:t>
            </a:r>
          </a:p>
          <a:p>
            <a:r>
              <a:rPr lang="en-US" sz="2200" dirty="0"/>
              <a:t>- </a:t>
            </a:r>
            <a:r>
              <a:rPr lang="en-US" sz="2200" dirty="0" err="1"/>
              <a:t>Capnothorax</a:t>
            </a:r>
            <a:endParaRPr lang="en-US" sz="2200" dirty="0"/>
          </a:p>
          <a:p>
            <a:r>
              <a:rPr lang="en-US" sz="2200" dirty="0"/>
              <a:t>- </a:t>
            </a:r>
            <a:r>
              <a:rPr lang="en-US" sz="2200" dirty="0" err="1"/>
              <a:t>Capnomediastinum</a:t>
            </a:r>
            <a:endParaRPr lang="en-US" sz="2200" dirty="0"/>
          </a:p>
          <a:p>
            <a:r>
              <a:rPr lang="en-US" sz="2200" dirty="0"/>
              <a:t>- </a:t>
            </a:r>
            <a:r>
              <a:rPr lang="en-US" sz="2200" dirty="0" err="1"/>
              <a:t>Capnopericardium</a:t>
            </a:r>
            <a:endParaRPr lang="en-US" sz="2200" dirty="0"/>
          </a:p>
          <a:p>
            <a:r>
              <a:rPr lang="en-US" sz="2200" dirty="0"/>
              <a:t>- Gas embolism</a:t>
            </a:r>
            <a:endParaRPr lang="th-TH" sz="22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B923C0E-8DAA-4684-A498-D5EEA19ED243}"/>
              </a:ext>
            </a:extLst>
          </p:cNvPr>
          <p:cNvSpPr txBox="1"/>
          <p:nvPr/>
        </p:nvSpPr>
        <p:spPr>
          <a:xfrm>
            <a:off x="7750278" y="4868477"/>
            <a:ext cx="3126658" cy="8925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Sx</a:t>
            </a:r>
            <a:r>
              <a:rPr lang="en-US" sz="2400" b="1" dirty="0"/>
              <a:t>. instrumentation</a:t>
            </a:r>
            <a:endParaRPr lang="en-US" sz="2400" dirty="0"/>
          </a:p>
          <a:p>
            <a:r>
              <a:rPr lang="en-US" dirty="0"/>
              <a:t>-</a:t>
            </a:r>
            <a:r>
              <a:rPr lang="en-US" sz="2200" dirty="0"/>
              <a:t>acute </a:t>
            </a:r>
            <a:r>
              <a:rPr lang="en-US" sz="2200" dirty="0" err="1"/>
              <a:t>haemorrhage</a:t>
            </a:r>
            <a:endParaRPr lang="th-TH" sz="2200" dirty="0"/>
          </a:p>
        </p:txBody>
      </p:sp>
      <p:sp>
        <p:nvSpPr>
          <p:cNvPr id="20" name="Arrow: Left-Right-Up 19">
            <a:extLst>
              <a:ext uri="{FF2B5EF4-FFF2-40B4-BE49-F238E27FC236}">
                <a16:creationId xmlns:a16="http://schemas.microsoft.com/office/drawing/2014/main" id="{0821444A-57EC-45A3-AB3D-DBF3F02FC7AF}"/>
              </a:ext>
            </a:extLst>
          </p:cNvPr>
          <p:cNvSpPr/>
          <p:nvPr/>
        </p:nvSpPr>
        <p:spPr>
          <a:xfrm>
            <a:off x="3934132" y="4670825"/>
            <a:ext cx="3340510" cy="892552"/>
          </a:xfrm>
          <a:prstGeom prst="leftRigh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716780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E0B8E2-21A2-4BD5-9077-C5E575A0B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Cardiovascular Complications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b="1" dirty="0"/>
              <a:t>Arrhythmia : - bradyarrhythmia</a:t>
            </a:r>
          </a:p>
          <a:p>
            <a:pPr marL="0" indent="0">
              <a:buNone/>
            </a:pPr>
            <a:r>
              <a:rPr lang="en-US" b="1" dirty="0"/>
              <a:t>                           - tachyarrhythmia</a:t>
            </a:r>
          </a:p>
          <a:p>
            <a:r>
              <a:rPr lang="en-US" b="1" dirty="0"/>
              <a:t>Alterations in arterial blood pressure</a:t>
            </a:r>
          </a:p>
          <a:p>
            <a:pPr marL="0" indent="0">
              <a:buNone/>
            </a:pPr>
            <a:r>
              <a:rPr lang="en-US" b="1" dirty="0"/>
              <a:t>  - hypotension </a:t>
            </a:r>
          </a:p>
          <a:p>
            <a:pPr marL="0" indent="0">
              <a:buNone/>
            </a:pPr>
            <a:r>
              <a:rPr lang="en-US" b="1" dirty="0"/>
              <a:t>  - hypertension   </a:t>
            </a:r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AF09A6F-7FB8-4CCE-BCB0-5CE1FC2BA88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Intraoperative complications</a:t>
            </a:r>
            <a:endParaRPr lang="th-TH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1051235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A3B7A-B2B1-4781-9025-81F1EECF85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89395"/>
            <a:ext cx="10515600" cy="4351338"/>
          </a:xfrm>
        </p:spPr>
        <p:txBody>
          <a:bodyPr/>
          <a:lstStyle/>
          <a:p>
            <a:r>
              <a:rPr lang="en-US" dirty="0"/>
              <a:t>procedure done in sites other than the abdominal/pelvic cavity, the absorption of </a:t>
            </a:r>
            <a:r>
              <a:rPr lang="en-US" b="1" dirty="0">
                <a:solidFill>
                  <a:schemeClr val="accent1"/>
                </a:solidFill>
              </a:rPr>
              <a:t>CO2 continues to increase over time </a:t>
            </a:r>
          </a:p>
          <a:p>
            <a:r>
              <a:rPr lang="en-US" dirty="0"/>
              <a:t>resulting in </a:t>
            </a:r>
            <a:r>
              <a:rPr lang="en-US" b="1" dirty="0">
                <a:solidFill>
                  <a:schemeClr val="accent1"/>
                </a:solidFill>
              </a:rPr>
              <a:t>hypercapnia and subcutaneous emphysema </a:t>
            </a:r>
            <a:r>
              <a:rPr lang="en-US" dirty="0"/>
              <a:t>are </a:t>
            </a:r>
            <a:r>
              <a:rPr lang="en-US" b="1" dirty="0">
                <a:solidFill>
                  <a:schemeClr val="accent1"/>
                </a:solidFill>
              </a:rPr>
              <a:t>worse</a:t>
            </a:r>
            <a:r>
              <a:rPr lang="en-US" dirty="0"/>
              <a:t> than other laparoscopic surgery </a:t>
            </a:r>
          </a:p>
          <a:p>
            <a:r>
              <a:rPr lang="en-US" b="1" dirty="0">
                <a:solidFill>
                  <a:schemeClr val="accent1"/>
                </a:solidFill>
              </a:rPr>
              <a:t>Pressure of CO2 injection 6 mmHg</a:t>
            </a:r>
            <a:r>
              <a:rPr lang="en-US" dirty="0"/>
              <a:t> prevented hypercarbia and enough to secure operative space </a:t>
            </a:r>
          </a:p>
          <a:p>
            <a:r>
              <a:rPr lang="en-US" dirty="0"/>
              <a:t>DDX : hypoventilation, airway obstruction, endobronchial intubation. </a:t>
            </a:r>
          </a:p>
          <a:p>
            <a:endParaRPr lang="th-TH" b="1" dirty="0">
              <a:solidFill>
                <a:schemeClr val="accent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D1C8D0-1287-4B58-8552-5694038D2FA0}"/>
              </a:ext>
            </a:extLst>
          </p:cNvPr>
          <p:cNvSpPr txBox="1"/>
          <p:nvPr/>
        </p:nvSpPr>
        <p:spPr>
          <a:xfrm>
            <a:off x="5353664" y="6240733"/>
            <a:ext cx="6838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 Anesthetic course and complications that were encountered during endoscopic thyroidectomy ; Korean J </a:t>
            </a:r>
            <a:r>
              <a:rPr lang="en-US" sz="1600" dirty="0" err="1"/>
              <a:t>Anesthesiol</a:t>
            </a:r>
            <a:r>
              <a:rPr lang="en-US" sz="1600" dirty="0"/>
              <a:t> 2012 October 63(4): 363-367 </a:t>
            </a:r>
            <a:endParaRPr lang="th-TH" sz="160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950CFA9-8408-4677-8C15-2CC828F76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BC32B1E-5FD4-4384-BEE3-5956D54FAF5E}"/>
              </a:ext>
            </a:extLst>
          </p:cNvPr>
          <p:cNvSpPr txBox="1">
            <a:spLocks/>
          </p:cNvSpPr>
          <p:nvPr/>
        </p:nvSpPr>
        <p:spPr>
          <a:xfrm>
            <a:off x="838200" y="365124"/>
            <a:ext cx="10515600" cy="13255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Hypercarbia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9986431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3DA6F7-BEFC-43E9-A5E5-8F20DDC143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7"/>
            <a:ext cx="10515600" cy="4351338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subcutaneous emphysema in the neck and face</a:t>
            </a:r>
            <a:r>
              <a:rPr lang="en-US" dirty="0"/>
              <a:t> may cause gas tracking in the thoracic area and mediastinum, resulting in </a:t>
            </a:r>
            <a:r>
              <a:rPr lang="en-US" b="1" dirty="0">
                <a:solidFill>
                  <a:schemeClr val="accent1"/>
                </a:solidFill>
              </a:rPr>
              <a:t>pneumothorax and mediastinal emphysema </a:t>
            </a:r>
          </a:p>
          <a:p>
            <a:r>
              <a:rPr lang="en-US" b="1" dirty="0">
                <a:solidFill>
                  <a:schemeClr val="accent1"/>
                </a:solidFill>
              </a:rPr>
              <a:t>Predictor of subcutaneous emphysema 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                 </a:t>
            </a:r>
            <a:r>
              <a:rPr lang="en-US" b="1" dirty="0"/>
              <a:t>use of six or more surgical ports</a:t>
            </a:r>
          </a:p>
          <a:p>
            <a:pPr marL="0" indent="0">
              <a:buNone/>
            </a:pPr>
            <a:r>
              <a:rPr lang="en-US" b="1" dirty="0"/>
              <a:t>                 operative time of &gt; 200 minutes </a:t>
            </a:r>
          </a:p>
          <a:p>
            <a:pPr marL="0" indent="0">
              <a:buNone/>
            </a:pPr>
            <a:r>
              <a:rPr lang="en-US" b="1" dirty="0"/>
              <a:t>                 high PetCO</a:t>
            </a:r>
            <a:r>
              <a:rPr lang="en-US" sz="1600" b="1" dirty="0"/>
              <a:t>2 </a:t>
            </a:r>
            <a:r>
              <a:rPr lang="en-US" b="1" dirty="0"/>
              <a:t>levels (50 mmHg or above)</a:t>
            </a:r>
            <a:endParaRPr lang="th-TH" b="1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AE52277-D3E8-4DBA-91BD-3E2E38B4A64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subcutaneous emphysema 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4F8D2E-B8C5-405A-9DF5-62D187AC2D07}"/>
              </a:ext>
            </a:extLst>
          </p:cNvPr>
          <p:cNvSpPr txBox="1"/>
          <p:nvPr/>
        </p:nvSpPr>
        <p:spPr>
          <a:xfrm>
            <a:off x="5353664" y="6240733"/>
            <a:ext cx="6838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 Anesthetic course and complications that were encountered during endoscopic thyroidectomy ; Korean J </a:t>
            </a:r>
            <a:r>
              <a:rPr lang="en-US" sz="1600" dirty="0" err="1"/>
              <a:t>Anesthesiol</a:t>
            </a:r>
            <a:r>
              <a:rPr lang="en-US" sz="1600" dirty="0"/>
              <a:t> 2012 October 63(4): 363-367 </a:t>
            </a:r>
            <a:endParaRPr lang="th-TH" sz="16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F3E41C5-9110-47FC-9F09-7C5F0AA4C380}"/>
              </a:ext>
            </a:extLst>
          </p:cNvPr>
          <p:cNvCxnSpPr>
            <a:cxnSpLocks/>
          </p:cNvCxnSpPr>
          <p:nvPr/>
        </p:nvCxnSpPr>
        <p:spPr>
          <a:xfrm>
            <a:off x="1843548" y="3893574"/>
            <a:ext cx="0" cy="131260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8F3328D-DFE5-4180-A9D3-4D53C51DB6FD}"/>
              </a:ext>
            </a:extLst>
          </p:cNvPr>
          <p:cNvCxnSpPr/>
          <p:nvPr/>
        </p:nvCxnSpPr>
        <p:spPr>
          <a:xfrm>
            <a:off x="1843548" y="4218039"/>
            <a:ext cx="36871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881085A-6E41-46ED-B9F5-BA9117C7CB1B}"/>
              </a:ext>
            </a:extLst>
          </p:cNvPr>
          <p:cNvCxnSpPr/>
          <p:nvPr/>
        </p:nvCxnSpPr>
        <p:spPr>
          <a:xfrm>
            <a:off x="1863216" y="4650657"/>
            <a:ext cx="36871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A1AE124-F310-4217-BEE3-5777EDBDD984}"/>
              </a:ext>
            </a:extLst>
          </p:cNvPr>
          <p:cNvCxnSpPr/>
          <p:nvPr/>
        </p:nvCxnSpPr>
        <p:spPr>
          <a:xfrm>
            <a:off x="1838640" y="5157024"/>
            <a:ext cx="36871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219698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74810-ACD9-4B95-A276-A40F28B49FA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subcutaneous emphysema 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66BC9F-D8C5-4B4D-9BFA-5E5D271609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emphysema is accompanied by </a:t>
            </a:r>
            <a:r>
              <a:rPr lang="en-US" b="1" dirty="0">
                <a:solidFill>
                  <a:schemeClr val="accent1"/>
                </a:solidFill>
              </a:rPr>
              <a:t>increased airway pressure </a:t>
            </a:r>
            <a:r>
              <a:rPr lang="en-US" dirty="0"/>
              <a:t>and </a:t>
            </a:r>
            <a:r>
              <a:rPr lang="en-US" b="1" dirty="0">
                <a:solidFill>
                  <a:schemeClr val="accent1"/>
                </a:solidFill>
              </a:rPr>
              <a:t>elevated levels of PetCO</a:t>
            </a:r>
            <a:r>
              <a:rPr lang="en-US" sz="1800" b="1" dirty="0">
                <a:solidFill>
                  <a:schemeClr val="accent1"/>
                </a:solidFill>
              </a:rPr>
              <a:t>2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dirty="0">
                <a:sym typeface="Wingdings" panose="05000000000000000000" pitchFamily="2" charset="2"/>
              </a:rPr>
              <a:t> hypercapnia, respiratory acidosis   </a:t>
            </a:r>
          </a:p>
          <a:p>
            <a:r>
              <a:rPr lang="en-US" dirty="0"/>
              <a:t>procedure resulted in the CO</a:t>
            </a:r>
            <a:r>
              <a:rPr lang="en-US" sz="1800" dirty="0"/>
              <a:t>2</a:t>
            </a:r>
            <a:r>
              <a:rPr lang="en-US" dirty="0"/>
              <a:t> absorption </a:t>
            </a:r>
            <a:r>
              <a:rPr lang="en-US" b="1" dirty="0">
                <a:solidFill>
                  <a:schemeClr val="accent1"/>
                </a:solidFill>
              </a:rPr>
              <a:t>three times the CO</a:t>
            </a:r>
            <a:r>
              <a:rPr lang="en-US" sz="1800" b="1" dirty="0">
                <a:solidFill>
                  <a:schemeClr val="accent1"/>
                </a:solidFill>
              </a:rPr>
              <a:t>2</a:t>
            </a:r>
            <a:r>
              <a:rPr lang="en-US" b="1" dirty="0">
                <a:solidFill>
                  <a:schemeClr val="accent1"/>
                </a:solidFill>
              </a:rPr>
              <a:t> absorption</a:t>
            </a:r>
            <a:r>
              <a:rPr lang="en-US" dirty="0"/>
              <a:t> observed where subcutaneous emphysema did not occur </a:t>
            </a:r>
          </a:p>
          <a:p>
            <a:endParaRPr lang="en-US" dirty="0"/>
          </a:p>
          <a:p>
            <a:r>
              <a:rPr lang="en-US" dirty="0"/>
              <a:t>If subcutaneous emphysema occur </a:t>
            </a:r>
            <a:r>
              <a:rPr lang="en-US" dirty="0">
                <a:solidFill>
                  <a:srgbClr val="C00000"/>
                </a:solidFill>
              </a:rPr>
              <a:t>N</a:t>
            </a:r>
            <a:r>
              <a:rPr lang="en-US" sz="1800" dirty="0">
                <a:solidFill>
                  <a:srgbClr val="C00000"/>
                </a:solidFill>
              </a:rPr>
              <a:t>2</a:t>
            </a:r>
            <a:r>
              <a:rPr lang="en-US" dirty="0">
                <a:solidFill>
                  <a:srgbClr val="C00000"/>
                </a:solidFill>
              </a:rPr>
              <a:t>O must be discontinued</a:t>
            </a:r>
            <a:r>
              <a:rPr lang="en-US" dirty="0"/>
              <a:t> , reduce gas injection pressure</a:t>
            </a:r>
            <a:endParaRPr lang="th-TH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D30BE8-43F1-4F0D-A6C6-634F3D8608F3}"/>
              </a:ext>
            </a:extLst>
          </p:cNvPr>
          <p:cNvSpPr txBox="1"/>
          <p:nvPr/>
        </p:nvSpPr>
        <p:spPr>
          <a:xfrm>
            <a:off x="5353664" y="6240733"/>
            <a:ext cx="6838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 Anesthetic course and complications that were encountered during endoscopic thyroidectomy ; Korean J </a:t>
            </a:r>
            <a:r>
              <a:rPr lang="en-US" sz="1600" dirty="0" err="1"/>
              <a:t>Anesthesiol</a:t>
            </a:r>
            <a:r>
              <a:rPr lang="en-US" sz="1600" dirty="0"/>
              <a:t> 2012 October 63(4): 363-367 </a:t>
            </a:r>
            <a:endParaRPr lang="th-TH" sz="1600" dirty="0"/>
          </a:p>
        </p:txBody>
      </p:sp>
    </p:spTree>
    <p:extLst>
      <p:ext uri="{BB962C8B-B14F-4D97-AF65-F5344CB8AC3E}">
        <p14:creationId xmlns:p14="http://schemas.microsoft.com/office/powerpoint/2010/main" val="105097864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E7C0D-352E-4FB3-8A1B-BE0C4E55302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Pneumothorax 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EF25A6-7985-42EB-835E-D62AB2C653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Symptom may </a:t>
            </a:r>
            <a:r>
              <a:rPr lang="en-US" b="1" dirty="0">
                <a:solidFill>
                  <a:schemeClr val="accent1"/>
                </a:solidFill>
              </a:rPr>
              <a:t>increased PIP</a:t>
            </a:r>
            <a:r>
              <a:rPr lang="en-US" dirty="0"/>
              <a:t>, </a:t>
            </a:r>
            <a:r>
              <a:rPr lang="en-US" b="1" dirty="0">
                <a:solidFill>
                  <a:schemeClr val="accent1"/>
                </a:solidFill>
              </a:rPr>
              <a:t>decreased pulmonary compliance</a:t>
            </a:r>
            <a:r>
              <a:rPr lang="en-US" dirty="0"/>
              <a:t>, </a:t>
            </a:r>
            <a:r>
              <a:rPr lang="en-US" b="1" dirty="0">
                <a:solidFill>
                  <a:schemeClr val="accent1"/>
                </a:solidFill>
              </a:rPr>
              <a:t>increased PetCO2, decreased oxygen saturation, and hypotension </a:t>
            </a:r>
            <a:r>
              <a:rPr lang="en-US" b="1" dirty="0"/>
              <a:t>  </a:t>
            </a:r>
          </a:p>
          <a:p>
            <a:pPr marL="0" indent="0">
              <a:buNone/>
            </a:pPr>
            <a:r>
              <a:rPr lang="en-US" b="1" dirty="0"/>
              <a:t>Management : </a:t>
            </a:r>
          </a:p>
          <a:p>
            <a:r>
              <a:rPr lang="en-US" dirty="0"/>
              <a:t>stop the infusion of CO2 or reduce the injection pressure</a:t>
            </a:r>
          </a:p>
          <a:p>
            <a:r>
              <a:rPr lang="en-US" dirty="0"/>
              <a:t>discontinue the use of N2O</a:t>
            </a:r>
          </a:p>
          <a:p>
            <a:r>
              <a:rPr lang="en-US" dirty="0"/>
              <a:t>increase hyperventilation and the fraction of inspired oxygen</a:t>
            </a:r>
          </a:p>
          <a:p>
            <a:r>
              <a:rPr lang="en-US" dirty="0"/>
              <a:t>maintain hemodynamic stability</a:t>
            </a:r>
          </a:p>
          <a:p>
            <a:r>
              <a:rPr lang="en-US" dirty="0"/>
              <a:t>Pleural puncture not need unless unstable respiratory, hemodynamic condition </a:t>
            </a:r>
          </a:p>
          <a:p>
            <a:r>
              <a:rPr lang="en-US" dirty="0"/>
              <a:t>May be necessary to convert to open procedure </a:t>
            </a:r>
            <a:endParaRPr lang="th-TH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1D16A1-2E3C-4A0E-975C-102318EA02FA}"/>
              </a:ext>
            </a:extLst>
          </p:cNvPr>
          <p:cNvSpPr txBox="1"/>
          <p:nvPr/>
        </p:nvSpPr>
        <p:spPr>
          <a:xfrm>
            <a:off x="5353664" y="6240733"/>
            <a:ext cx="6838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 Anesthetic course and complications that were encountered during endoscopic thyroidectomy ; Korean J </a:t>
            </a:r>
            <a:r>
              <a:rPr lang="en-US" sz="1600" dirty="0" err="1"/>
              <a:t>Anesthesiol</a:t>
            </a:r>
            <a:r>
              <a:rPr lang="en-US" sz="1600" dirty="0"/>
              <a:t> 2012 October 63(4): 363-367 </a:t>
            </a:r>
            <a:endParaRPr lang="th-TH" sz="1600" dirty="0"/>
          </a:p>
        </p:txBody>
      </p:sp>
    </p:spTree>
    <p:extLst>
      <p:ext uri="{BB962C8B-B14F-4D97-AF65-F5344CB8AC3E}">
        <p14:creationId xmlns:p14="http://schemas.microsoft.com/office/powerpoint/2010/main" val="2738453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>
            <a:extLst>
              <a:ext uri="{FF2B5EF4-FFF2-40B4-BE49-F238E27FC236}">
                <a16:creationId xmlns:a16="http://schemas.microsoft.com/office/drawing/2014/main" id="{81C4ED34-DD20-43A1-8226-6032B5C0B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3549" y="1126962"/>
            <a:ext cx="8229600" cy="2088232"/>
          </a:xfrm>
          <a:solidFill>
            <a:schemeClr val="accent2">
              <a:lumMod val="60000"/>
              <a:lumOff val="4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Physical examination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R1 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D7BD19F-1753-4F99-9F06-3627F95692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2414" y="3642807"/>
            <a:ext cx="5751870" cy="2954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7282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246586-CA63-425E-B955-D8421E7CA2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7"/>
            <a:ext cx="10515600" cy="4351338"/>
          </a:xfrm>
        </p:spPr>
        <p:txBody>
          <a:bodyPr/>
          <a:lstStyle/>
          <a:p>
            <a:r>
              <a:rPr lang="en-US" dirty="0"/>
              <a:t>Carbon dioxide embolism is a rare but potentially </a:t>
            </a:r>
            <a:r>
              <a:rPr lang="en-US" b="1" dirty="0">
                <a:solidFill>
                  <a:schemeClr val="accent1"/>
                </a:solidFill>
              </a:rPr>
              <a:t>fatal complication </a:t>
            </a:r>
            <a:r>
              <a:rPr lang="en-US" dirty="0"/>
              <a:t>of anesthesia administered </a:t>
            </a:r>
            <a:r>
              <a:rPr lang="en-US" b="1" dirty="0">
                <a:solidFill>
                  <a:schemeClr val="accent1"/>
                </a:solidFill>
              </a:rPr>
              <a:t>during laparoscopic surgery </a:t>
            </a:r>
          </a:p>
          <a:p>
            <a:endParaRPr lang="en-US" dirty="0"/>
          </a:p>
          <a:p>
            <a:r>
              <a:rPr lang="en-US" dirty="0"/>
              <a:t> Its </a:t>
            </a:r>
            <a:r>
              <a:rPr lang="en-US" b="1" dirty="0">
                <a:solidFill>
                  <a:schemeClr val="accent1"/>
                </a:solidFill>
              </a:rPr>
              <a:t>most common cause </a:t>
            </a:r>
            <a:r>
              <a:rPr lang="en-US" dirty="0"/>
              <a:t>is inadvertent injection of carbon dioxide into a large vein, artery or solid organ. </a:t>
            </a:r>
            <a:endParaRPr lang="th-TH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AF10017-A270-429C-A06D-CDDE07F6FB6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Gas embolism 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2A1A6B-78AD-4C0C-B34B-E548980CF020}"/>
              </a:ext>
            </a:extLst>
          </p:cNvPr>
          <p:cNvSpPr txBox="1"/>
          <p:nvPr/>
        </p:nvSpPr>
        <p:spPr>
          <a:xfrm>
            <a:off x="6322141" y="6240905"/>
            <a:ext cx="58698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 Carbon Dioxide Embolism during Laparoscopic Surgery</a:t>
            </a:r>
            <a:endParaRPr lang="th-TH" sz="1600" dirty="0"/>
          </a:p>
          <a:p>
            <a:r>
              <a:rPr lang="en-US" sz="1600" dirty="0"/>
              <a:t> Yonsei Med J http://www.eymj.org Volume 53 Number 3 May 2012</a:t>
            </a:r>
            <a:endParaRPr lang="th-TH" sz="1600" dirty="0"/>
          </a:p>
        </p:txBody>
      </p:sp>
    </p:spTree>
    <p:extLst>
      <p:ext uri="{BB962C8B-B14F-4D97-AF65-F5344CB8AC3E}">
        <p14:creationId xmlns:p14="http://schemas.microsoft.com/office/powerpoint/2010/main" val="98832351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1A51C6-283A-43C1-B9A5-CE9DB51C7A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  <a:p>
            <a:r>
              <a:rPr lang="en-US" dirty="0"/>
              <a:t> Clinical presentation of carbon dioxide embolism</a:t>
            </a:r>
            <a:r>
              <a:rPr lang="en-US" b="1" dirty="0">
                <a:solidFill>
                  <a:schemeClr val="accent1"/>
                </a:solidFill>
              </a:rPr>
              <a:t> ranges from asymptomatic to neurologic injury, cardiovascular collapse or even death</a:t>
            </a:r>
            <a:endParaRPr lang="en-US" dirty="0"/>
          </a:p>
          <a:p>
            <a:r>
              <a:rPr lang="en-US" dirty="0"/>
              <a:t>dependent on the </a:t>
            </a:r>
            <a:r>
              <a:rPr lang="en-US" b="1" dirty="0">
                <a:solidFill>
                  <a:schemeClr val="accent1"/>
                </a:solidFill>
              </a:rPr>
              <a:t>rate and volume </a:t>
            </a:r>
            <a:r>
              <a:rPr lang="en-US" dirty="0"/>
              <a:t>of carbon dioxide entrapment </a:t>
            </a:r>
            <a:endParaRPr lang="th-TH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EC9D349-C8E1-4BF1-A802-4EC71EC4017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Gas embolism 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5035700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EDB2E4-8A3D-4FBC-8DEE-B81BAD49F1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73109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initial presentation may be indicated by: </a:t>
            </a:r>
          </a:p>
          <a:p>
            <a:r>
              <a:rPr lang="en-US" b="1" dirty="0">
                <a:solidFill>
                  <a:srgbClr val="C00000"/>
                </a:solidFill>
              </a:rPr>
              <a:t>etCO2</a:t>
            </a:r>
            <a:r>
              <a:rPr lang="en-US" dirty="0"/>
              <a:t> – a fall of 2 mmHg </a:t>
            </a:r>
          </a:p>
          <a:p>
            <a:r>
              <a:rPr lang="en-US" b="1" dirty="0">
                <a:solidFill>
                  <a:srgbClr val="C00000"/>
                </a:solidFill>
              </a:rPr>
              <a:t>ECG </a:t>
            </a:r>
            <a:r>
              <a:rPr lang="en-US" dirty="0"/>
              <a:t>– ST segment and T wave changes initially, followed by supraventricular and ventricular tachy-arrythmia , S1Q3T3</a:t>
            </a:r>
          </a:p>
          <a:p>
            <a:r>
              <a:rPr lang="en-US" b="1" dirty="0">
                <a:solidFill>
                  <a:srgbClr val="C00000"/>
                </a:solidFill>
              </a:rPr>
              <a:t>Hypotension</a:t>
            </a:r>
            <a:r>
              <a:rPr lang="en-US" dirty="0"/>
              <a:t> progressing to PEA</a:t>
            </a:r>
            <a:endParaRPr lang="th-TH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1811B6F-BDBB-4BD0-89F9-CA201F5EA91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Gas embolism 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7510097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C5529B-25B7-47EE-A115-B56DD0BD9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577" y="799236"/>
            <a:ext cx="11210925" cy="74483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The Physiological Changes, Signs and Symptoms of Carbon Dioxide Embolism	</a:t>
            </a:r>
            <a:br>
              <a:rPr lang="en-US" sz="2800" b="1" dirty="0">
                <a:solidFill>
                  <a:schemeClr val="bg1"/>
                </a:solidFill>
              </a:rPr>
            </a:br>
            <a:endParaRPr lang="en-US" sz="2000" b="1" kern="1200" dirty="0">
              <a:solidFill>
                <a:schemeClr val="bg1"/>
              </a:solidFill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B500EB62-3991-48B6-8EE7-FB5597DB6D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97" y="1873045"/>
            <a:ext cx="11467005" cy="3949745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34F18AE-E5FD-41C0-B3D8-A965F457D46E}"/>
              </a:ext>
            </a:extLst>
          </p:cNvPr>
          <p:cNvSpPr txBox="1"/>
          <p:nvPr/>
        </p:nvSpPr>
        <p:spPr>
          <a:xfrm>
            <a:off x="6322141" y="6240905"/>
            <a:ext cx="58698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 Carbon Dioxide Embolism during Laparoscopic Surgery</a:t>
            </a:r>
            <a:endParaRPr lang="th-TH" sz="1600" dirty="0"/>
          </a:p>
          <a:p>
            <a:r>
              <a:rPr lang="en-US" sz="1600" dirty="0"/>
              <a:t> Yonsei Med J http://www.eymj.org Volume 53 Number 3 May 2012</a:t>
            </a:r>
            <a:endParaRPr lang="th-TH" sz="1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9900CF-3EE6-4036-943D-C9623EDD4C7C}"/>
              </a:ext>
            </a:extLst>
          </p:cNvPr>
          <p:cNvSpPr txBox="1"/>
          <p:nvPr/>
        </p:nvSpPr>
        <p:spPr>
          <a:xfrm>
            <a:off x="4940709" y="2610466"/>
            <a:ext cx="1096297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Increase</a:t>
            </a:r>
            <a:endParaRPr lang="th-TH" sz="2000" dirty="0"/>
          </a:p>
        </p:txBody>
      </p:sp>
    </p:spTree>
    <p:extLst>
      <p:ext uri="{BB962C8B-B14F-4D97-AF65-F5344CB8AC3E}">
        <p14:creationId xmlns:p14="http://schemas.microsoft.com/office/powerpoint/2010/main" val="382476272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AC5506-6312-4701-8D3C-40187889A94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0B84F50D-02A3-46B4-B93F-055D5DF98D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56" y="1607574"/>
            <a:ext cx="11684687" cy="391436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A3FD6E-795C-4C2C-9400-4D9903796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DIAGNOSIS</a:t>
            </a:r>
            <a:endParaRPr lang="en-US" sz="3200" kern="12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3DC30B-0A54-49D8-99FA-EBEAD661DC26}"/>
              </a:ext>
            </a:extLst>
          </p:cNvPr>
          <p:cNvSpPr txBox="1"/>
          <p:nvPr/>
        </p:nvSpPr>
        <p:spPr>
          <a:xfrm>
            <a:off x="7851057" y="6273225"/>
            <a:ext cx="43409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Diagnosis and Treatment of Vascular Air Embolism</a:t>
            </a:r>
          </a:p>
          <a:p>
            <a:r>
              <a:rPr lang="en-US" sz="1600" dirty="0"/>
              <a:t>Anesthesiology, V 106, No 1, Jan 2007</a:t>
            </a:r>
            <a:endParaRPr lang="th-TH" sz="16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3E1574C-1A0E-4559-91B3-60927F1957C6}"/>
              </a:ext>
            </a:extLst>
          </p:cNvPr>
          <p:cNvSpPr/>
          <p:nvPr/>
        </p:nvSpPr>
        <p:spPr>
          <a:xfrm>
            <a:off x="253656" y="2507226"/>
            <a:ext cx="11684687" cy="50144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3851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53542-5ED4-48CA-B8BA-4D7CC18D5EB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DIAGNOSIS</a:t>
            </a:r>
            <a:endParaRPr lang="th-TH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C157D2F-6649-4903-A162-CCA20B4962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00747" y="1948826"/>
            <a:ext cx="7505442" cy="4781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80958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FEF46-CABE-4DB2-8857-EDD5802D8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2774" y="140315"/>
            <a:ext cx="9185787" cy="830997"/>
          </a:xfrm>
          <a:solidFill>
            <a:schemeClr val="accent2">
              <a:lumMod val="60000"/>
              <a:lumOff val="4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Management of Carbon Dioxide Emboli	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261AFEA-D71D-4030-9814-CA346D9862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463" y="1065885"/>
            <a:ext cx="6484375" cy="5358987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9D8565A-A368-48A3-B6C9-8239D2E76BA8}"/>
              </a:ext>
            </a:extLst>
          </p:cNvPr>
          <p:cNvSpPr txBox="1"/>
          <p:nvPr/>
        </p:nvSpPr>
        <p:spPr>
          <a:xfrm>
            <a:off x="1828801" y="6519446"/>
            <a:ext cx="107171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 Carbon Dioxide Embolism during Laparoscopic Surgery; Yonsei Med J http://www.eymj.org Volume 53 Number 3 May 2012</a:t>
            </a:r>
            <a:endParaRPr lang="th-TH" sz="1600" dirty="0"/>
          </a:p>
        </p:txBody>
      </p:sp>
      <p:sp>
        <p:nvSpPr>
          <p:cNvPr id="3" name="Star: 5 Points 2">
            <a:extLst>
              <a:ext uri="{FF2B5EF4-FFF2-40B4-BE49-F238E27FC236}">
                <a16:creationId xmlns:a16="http://schemas.microsoft.com/office/drawing/2014/main" id="{D5BE441C-27B3-4024-87AB-2551BA4E2924}"/>
              </a:ext>
            </a:extLst>
          </p:cNvPr>
          <p:cNvSpPr/>
          <p:nvPr/>
        </p:nvSpPr>
        <p:spPr>
          <a:xfrm>
            <a:off x="2771463" y="1105417"/>
            <a:ext cx="458433" cy="338554"/>
          </a:xfrm>
          <a:prstGeom prst="star5">
            <a:avLst/>
          </a:prstGeom>
          <a:solidFill>
            <a:srgbClr val="FFC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id="{AD28DA1D-D029-42C3-8E0C-028899373417}"/>
              </a:ext>
            </a:extLst>
          </p:cNvPr>
          <p:cNvSpPr/>
          <p:nvPr/>
        </p:nvSpPr>
        <p:spPr>
          <a:xfrm>
            <a:off x="2805878" y="1464297"/>
            <a:ext cx="458433" cy="338554"/>
          </a:xfrm>
          <a:prstGeom prst="star5">
            <a:avLst/>
          </a:prstGeom>
          <a:solidFill>
            <a:srgbClr val="FFC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id="{BFADB55A-AB43-4536-984D-4F67B3C31CE4}"/>
              </a:ext>
            </a:extLst>
          </p:cNvPr>
          <p:cNvSpPr/>
          <p:nvPr/>
        </p:nvSpPr>
        <p:spPr>
          <a:xfrm>
            <a:off x="2776383" y="2835890"/>
            <a:ext cx="458433" cy="338554"/>
          </a:xfrm>
          <a:prstGeom prst="star5">
            <a:avLst/>
          </a:prstGeom>
          <a:solidFill>
            <a:srgbClr val="FFC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Star: 5 Points 8">
            <a:extLst>
              <a:ext uri="{FF2B5EF4-FFF2-40B4-BE49-F238E27FC236}">
                <a16:creationId xmlns:a16="http://schemas.microsoft.com/office/drawing/2014/main" id="{6ED0F2FE-2373-4FF7-AF43-37CA3B6E3CB5}"/>
              </a:ext>
            </a:extLst>
          </p:cNvPr>
          <p:cNvSpPr/>
          <p:nvPr/>
        </p:nvSpPr>
        <p:spPr>
          <a:xfrm>
            <a:off x="2781301" y="3194770"/>
            <a:ext cx="458433" cy="338554"/>
          </a:xfrm>
          <a:prstGeom prst="star5">
            <a:avLst/>
          </a:prstGeom>
          <a:solidFill>
            <a:srgbClr val="FFC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07D41AD-13A9-4EDB-BF2E-9E556B40215B}"/>
              </a:ext>
            </a:extLst>
          </p:cNvPr>
          <p:cNvCxnSpPr/>
          <p:nvPr/>
        </p:nvCxnSpPr>
        <p:spPr>
          <a:xfrm>
            <a:off x="3598606" y="2835890"/>
            <a:ext cx="2743200" cy="0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Star: 5 Points 11">
            <a:extLst>
              <a:ext uri="{FF2B5EF4-FFF2-40B4-BE49-F238E27FC236}">
                <a16:creationId xmlns:a16="http://schemas.microsoft.com/office/drawing/2014/main" id="{B7A97788-5AA7-40DE-8BA0-9F368974B0F3}"/>
              </a:ext>
            </a:extLst>
          </p:cNvPr>
          <p:cNvSpPr/>
          <p:nvPr/>
        </p:nvSpPr>
        <p:spPr>
          <a:xfrm>
            <a:off x="2786221" y="3568396"/>
            <a:ext cx="458433" cy="338554"/>
          </a:xfrm>
          <a:prstGeom prst="star5">
            <a:avLst/>
          </a:prstGeom>
          <a:solidFill>
            <a:srgbClr val="FFC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Star: 5 Points 12">
            <a:extLst>
              <a:ext uri="{FF2B5EF4-FFF2-40B4-BE49-F238E27FC236}">
                <a16:creationId xmlns:a16="http://schemas.microsoft.com/office/drawing/2014/main" id="{2BEFDAA3-2315-4B54-B282-9143AC1B5973}"/>
              </a:ext>
            </a:extLst>
          </p:cNvPr>
          <p:cNvSpPr/>
          <p:nvPr/>
        </p:nvSpPr>
        <p:spPr>
          <a:xfrm>
            <a:off x="2791141" y="6006795"/>
            <a:ext cx="458433" cy="338554"/>
          </a:xfrm>
          <a:prstGeom prst="star5">
            <a:avLst/>
          </a:prstGeom>
          <a:solidFill>
            <a:srgbClr val="FFC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13848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  <p:bldP spid="12" grpId="0" animBg="1"/>
      <p:bldP spid="13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0C665-AB79-4AA9-99BD-A4A760FCBAD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Hypothermia 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A1171-6F8E-4A02-A3D6-92342E3B8A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2916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- </a:t>
            </a:r>
            <a:r>
              <a:rPr lang="en-US" sz="3200" b="1" dirty="0"/>
              <a:t>Heat loss occurs mainly by </a:t>
            </a:r>
            <a:r>
              <a:rPr lang="en-US" sz="3200" b="1" dirty="0">
                <a:solidFill>
                  <a:schemeClr val="accent1"/>
                </a:solidFill>
              </a:rPr>
              <a:t>convection</a:t>
            </a:r>
          </a:p>
          <a:p>
            <a:pPr marL="0" indent="0">
              <a:buNone/>
            </a:pPr>
            <a:r>
              <a:rPr lang="en-US" sz="3200" b="1" dirty="0"/>
              <a:t>- Dry CO</a:t>
            </a:r>
            <a:r>
              <a:rPr lang="en-US" sz="2400" b="1" dirty="0"/>
              <a:t>2</a:t>
            </a:r>
            <a:r>
              <a:rPr lang="en-US" sz="3200" b="1" dirty="0"/>
              <a:t> (21 C)</a:t>
            </a:r>
            <a:endParaRPr lang="th-TH" sz="32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CFD56B3-0B5C-4882-9475-13229BA1E6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536" y="3012056"/>
            <a:ext cx="5070987" cy="3590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24636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64295-9D73-4F6E-B627-F5B361981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BF0D0CA-E761-47D8-B27F-D5440D09A8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498" y="365125"/>
            <a:ext cx="6443004" cy="5591726"/>
          </a:xfrm>
          <a:ln w="34925">
            <a:solidFill>
              <a:schemeClr val="accent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BC443D8-AE6F-469D-9387-245032962FA0}"/>
              </a:ext>
            </a:extLst>
          </p:cNvPr>
          <p:cNvSpPr txBox="1"/>
          <p:nvPr/>
        </p:nvSpPr>
        <p:spPr>
          <a:xfrm>
            <a:off x="5690382" y="6334780"/>
            <a:ext cx="65696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 Endoscopic vs. conventional thyroidectomy for the treatment of benign thyroid tumors: A retrospective study of a 4-year experience ;  DOI: 10.3892/etm.2011.267</a:t>
            </a:r>
            <a:endParaRPr lang="th-TH" sz="1400" dirty="0"/>
          </a:p>
        </p:txBody>
      </p:sp>
    </p:spTree>
    <p:extLst>
      <p:ext uri="{BB962C8B-B14F-4D97-AF65-F5344CB8AC3E}">
        <p14:creationId xmlns:p14="http://schemas.microsoft.com/office/powerpoint/2010/main" val="203630658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4FEE7-C36C-4F27-90A2-6436266A248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 operative considerations</a:t>
            </a:r>
            <a:endParaRPr lang="th-TH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82AC06-56A4-4166-B030-DD224DF6E4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b="1" dirty="0">
                <a:solidFill>
                  <a:schemeClr val="accent1"/>
                </a:solidFill>
              </a:rPr>
              <a:t>Pain prevention</a:t>
            </a:r>
          </a:p>
          <a:p>
            <a:pPr marL="0" indent="0">
              <a:buNone/>
            </a:pPr>
            <a:r>
              <a:rPr lang="en-US" b="1" dirty="0"/>
              <a:t>Factors that could influence postoperative pain include ;</a:t>
            </a:r>
          </a:p>
          <a:p>
            <a:pPr marL="0" indent="0">
              <a:buNone/>
            </a:pPr>
            <a:r>
              <a:rPr lang="en-US" b="1" dirty="0"/>
              <a:t>- duration of procedure,</a:t>
            </a:r>
          </a:p>
          <a:p>
            <a:pPr marL="0" indent="0">
              <a:buNone/>
            </a:pPr>
            <a:r>
              <a:rPr lang="en-US" b="1" dirty="0"/>
              <a:t>- degree of gas pressure </a:t>
            </a:r>
          </a:p>
          <a:p>
            <a:pPr>
              <a:buFontTx/>
              <a:buChar char="-"/>
            </a:pPr>
            <a:r>
              <a:rPr lang="en-US" b="1" dirty="0"/>
              <a:t>volume of residual gas after surgery</a:t>
            </a:r>
          </a:p>
          <a:p>
            <a:pPr>
              <a:buFontTx/>
              <a:buChar char="-"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Pain therapy for patients undergoing laparoscopic surgery —&gt; </a:t>
            </a:r>
            <a:r>
              <a:rPr lang="en-US" b="1" dirty="0">
                <a:solidFill>
                  <a:schemeClr val="accent1"/>
                </a:solidFill>
              </a:rPr>
              <a:t>multimodal analgesia techniques</a:t>
            </a:r>
            <a:endParaRPr lang="th-TH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118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E85890-257B-4180-8293-0399653D98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Thai woman , good consciousness</a:t>
            </a:r>
          </a:p>
          <a:p>
            <a:r>
              <a:rPr lang="en-US" dirty="0"/>
              <a:t>BW : 50 kg , Height 150 cm, BMI : 22.22 </a:t>
            </a:r>
            <a:r>
              <a:rPr lang="en-US" dirty="0">
                <a:cs typeface="Tahoma" pitchFamily="34" charset="0"/>
              </a:rPr>
              <a:t>kg/m</a:t>
            </a:r>
            <a:r>
              <a:rPr lang="en-US" baseline="30000" dirty="0">
                <a:cs typeface="Tahoma" pitchFamily="34" charset="0"/>
              </a:rPr>
              <a:t>2</a:t>
            </a:r>
            <a:endParaRPr lang="en-US" dirty="0"/>
          </a:p>
          <a:p>
            <a:pPr>
              <a:defRPr/>
            </a:pPr>
            <a:r>
              <a:rPr lang="en-US" altLang="th-TH" b="1" dirty="0">
                <a:cs typeface="Tahoma" panose="020B0604030504040204" pitchFamily="34" charset="0"/>
              </a:rPr>
              <a:t>HEENT :</a:t>
            </a:r>
            <a:r>
              <a:rPr lang="th-TH" altLang="th-TH" b="1" dirty="0">
                <a:cs typeface="Tahoma" panose="020B0604030504040204" pitchFamily="34" charset="0"/>
              </a:rPr>
              <a:t> </a:t>
            </a:r>
            <a:r>
              <a:rPr lang="en-US" altLang="th-TH" dirty="0">
                <a:cs typeface="Tahoma" panose="020B0604030504040204" pitchFamily="34" charset="0"/>
              </a:rPr>
              <a:t>not pale, no jaundice </a:t>
            </a:r>
          </a:p>
          <a:p>
            <a:pPr marL="0" indent="0">
              <a:buNone/>
              <a:defRPr/>
            </a:pPr>
            <a:r>
              <a:rPr lang="en-US" altLang="th-TH" dirty="0">
                <a:solidFill>
                  <a:srgbClr val="FF0000"/>
                </a:solidFill>
                <a:cs typeface="Tahoma" panose="020B0604030504040204" pitchFamily="34" charset="0"/>
              </a:rPr>
              <a:t>                 </a:t>
            </a:r>
            <a:r>
              <a:rPr lang="en-US" altLang="th-TH" b="1" dirty="0">
                <a:solidFill>
                  <a:schemeClr val="accent1"/>
                </a:solidFill>
                <a:cs typeface="Tahoma" panose="020B0604030504040204" pitchFamily="34" charset="0"/>
              </a:rPr>
              <a:t>- Lt thyroid nodule size 2 cm , soft , not tender , firm consistency ,move by swallowing </a:t>
            </a:r>
          </a:p>
          <a:p>
            <a:pPr marL="0" indent="0">
              <a:buNone/>
              <a:defRPr/>
            </a:pPr>
            <a:r>
              <a:rPr lang="en-US" altLang="th-TH" dirty="0">
                <a:cs typeface="Tahoma" panose="020B0604030504040204" pitchFamily="34" charset="0"/>
              </a:rPr>
              <a:t>                 - LN were impalpable   </a:t>
            </a:r>
          </a:p>
          <a:p>
            <a:pPr marL="0" indent="0">
              <a:buNone/>
            </a:pPr>
            <a:endParaRPr lang="th-TH" dirty="0"/>
          </a:p>
        </p:txBody>
      </p:sp>
      <p:sp>
        <p:nvSpPr>
          <p:cNvPr id="4" name="ชื่อเรื่อง 1">
            <a:extLst>
              <a:ext uri="{FF2B5EF4-FFF2-40B4-BE49-F238E27FC236}">
                <a16:creationId xmlns:a16="http://schemas.microsoft.com/office/drawing/2014/main" id="{A490456A-31E3-434E-8B54-79D54EE1C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5926"/>
            <a:ext cx="10515600" cy="1325562"/>
          </a:xfrm>
          <a:solidFill>
            <a:schemeClr val="accent2">
              <a:lumMod val="60000"/>
              <a:lumOff val="4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Physical examination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6959414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14FEE1-88C6-4E3E-BB41-18B0AEACA6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chemeClr val="accent1"/>
                </a:solidFill>
              </a:rPr>
              <a:t>PONV prevention</a:t>
            </a:r>
          </a:p>
          <a:p>
            <a:pPr marL="0" indent="0">
              <a:buNone/>
            </a:pPr>
            <a:endParaRPr lang="en-US" sz="32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b="1" dirty="0"/>
              <a:t>•PONV prophylaxis ;</a:t>
            </a:r>
          </a:p>
          <a:p>
            <a:pPr marL="0" indent="0">
              <a:buNone/>
            </a:pPr>
            <a:r>
              <a:rPr lang="en-US" b="1" dirty="0"/>
              <a:t>- dexamethasone 4 - 8 mg</a:t>
            </a:r>
          </a:p>
          <a:p>
            <a:pPr marL="0" indent="0">
              <a:buNone/>
            </a:pPr>
            <a:r>
              <a:rPr lang="en-US" b="1" dirty="0"/>
              <a:t>- 5-HT3 antagonists (ondansetron 4 mg)</a:t>
            </a:r>
          </a:p>
          <a:p>
            <a:pPr marL="0" indent="0">
              <a:buNone/>
            </a:pPr>
            <a:r>
              <a:rPr lang="en-US" b="1" dirty="0"/>
              <a:t>- minimal opioid use</a:t>
            </a:r>
            <a:endParaRPr lang="th-TH" sz="3200" dirty="0">
              <a:solidFill>
                <a:schemeClr val="accent1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6E06871-1440-489A-A220-35FCE413A6E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 operative considerations</a:t>
            </a:r>
            <a:endParaRPr lang="th-TH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864031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3F12E-A2BE-4543-808A-EE8DB24BFB8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 operative 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22E670-7F37-42FE-B553-C62113BD9B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8861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S</a:t>
            </a:r>
            <a:r>
              <a:rPr lang="en-US" dirty="0"/>
              <a:t>: </a:t>
            </a:r>
            <a:r>
              <a:rPr lang="th-TH" dirty="0"/>
              <a:t>ตื่นรู้ตัวปกติ  ไม่มีไข้ ปวดแผลเล็กน้อย หายใจได้ดีไม่เหนื่อย</a:t>
            </a:r>
            <a:r>
              <a:rPr lang="en-US" dirty="0"/>
              <a:t> </a:t>
            </a:r>
            <a:r>
              <a:rPr lang="th-TH" dirty="0"/>
              <a:t>ไม่มีคลื่นไส้อาเจียน  </a:t>
            </a:r>
          </a:p>
          <a:p>
            <a:r>
              <a:rPr lang="en-US" b="1" dirty="0"/>
              <a:t>O</a:t>
            </a:r>
            <a:r>
              <a:rPr lang="en-US" dirty="0"/>
              <a:t>: </a:t>
            </a:r>
            <a:r>
              <a:rPr lang="en-US" b="1" dirty="0"/>
              <a:t>V/S</a:t>
            </a:r>
            <a:r>
              <a:rPr lang="en-US" dirty="0"/>
              <a:t> : BP 150/90 , PR 60/min RR 18/min </a:t>
            </a:r>
          </a:p>
          <a:p>
            <a:pPr marL="0" indent="0">
              <a:buNone/>
            </a:pPr>
            <a:r>
              <a:rPr lang="en-US" dirty="0"/>
              <a:t>                  BT 36.6C</a:t>
            </a:r>
          </a:p>
          <a:p>
            <a:pPr marL="0" indent="0">
              <a:buNone/>
            </a:pPr>
            <a:r>
              <a:rPr lang="en-US" b="1" dirty="0"/>
              <a:t>     HEENT</a:t>
            </a:r>
            <a:r>
              <a:rPr lang="en-US" dirty="0"/>
              <a:t> : no subcutaneous emphysema , mild neck swelling, </a:t>
            </a:r>
          </a:p>
          <a:p>
            <a:pPr marL="0" indent="0">
              <a:buNone/>
            </a:pPr>
            <a:r>
              <a:rPr lang="en-US" dirty="0"/>
              <a:t>normal mouth opening </a:t>
            </a:r>
            <a:endParaRPr lang="en-US" b="1" dirty="0"/>
          </a:p>
          <a:p>
            <a:pPr marL="0" indent="0">
              <a:buNone/>
            </a:pPr>
            <a:r>
              <a:rPr lang="en-US" b="1" dirty="0"/>
              <a:t>     Cardiovascular </a:t>
            </a:r>
            <a:r>
              <a:rPr lang="en-US" dirty="0"/>
              <a:t>: normal s1s2, no murmur, regular rate</a:t>
            </a:r>
          </a:p>
          <a:p>
            <a:pPr marL="0" indent="0">
              <a:buNone/>
            </a:pPr>
            <a:r>
              <a:rPr lang="en-US" dirty="0"/>
              <a:t>     </a:t>
            </a:r>
            <a:r>
              <a:rPr lang="en-US" b="1" dirty="0"/>
              <a:t>Respiratory</a:t>
            </a:r>
            <a:r>
              <a:rPr lang="en-US" dirty="0"/>
              <a:t> : room air o2sat 100 %, lungs clear both, no sign of upper airway obstruction </a:t>
            </a:r>
          </a:p>
          <a:p>
            <a:pPr marL="0" indent="0">
              <a:buNone/>
            </a:pPr>
            <a:r>
              <a:rPr lang="en-US" b="1" dirty="0"/>
              <a:t>     </a:t>
            </a:r>
            <a:r>
              <a:rPr lang="en-US" b="1" dirty="0" err="1"/>
              <a:t>ext</a:t>
            </a:r>
            <a:r>
              <a:rPr lang="en-US" b="1" dirty="0"/>
              <a:t> </a:t>
            </a:r>
            <a:r>
              <a:rPr lang="en-US" dirty="0"/>
              <a:t>: no pitting edema </a:t>
            </a:r>
          </a:p>
          <a:p>
            <a:pPr marL="0" indent="0">
              <a:buNone/>
            </a:pPr>
            <a:r>
              <a:rPr lang="en-US" dirty="0"/>
              <a:t>     </a:t>
            </a:r>
          </a:p>
          <a:p>
            <a:endParaRPr lang="th-TH" dirty="0"/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81967543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6316FB-0440-451E-9808-76BB816A26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2606"/>
            <a:ext cx="10515600" cy="4351338"/>
          </a:xfrm>
        </p:spPr>
        <p:txBody>
          <a:bodyPr/>
          <a:lstStyle/>
          <a:p>
            <a:r>
              <a:rPr lang="en-US" b="1" dirty="0"/>
              <a:t>A&amp;P : clinical stable </a:t>
            </a:r>
          </a:p>
          <a:p>
            <a:pPr>
              <a:buFontTx/>
              <a:buChar char="-"/>
            </a:pPr>
            <a:r>
              <a:rPr lang="en-US" dirty="0"/>
              <a:t>Adequate pain control :  </a:t>
            </a:r>
            <a:r>
              <a:rPr lang="en-US" dirty="0" err="1"/>
              <a:t>tramol</a:t>
            </a:r>
            <a:r>
              <a:rPr lang="en-US" dirty="0"/>
              <a:t> 50 mg iv prn q 8 </a:t>
            </a:r>
            <a:r>
              <a:rPr lang="en-US" dirty="0" err="1"/>
              <a:t>hr</a:t>
            </a:r>
            <a:r>
              <a:rPr lang="en-US" dirty="0"/>
              <a:t> , </a:t>
            </a:r>
          </a:p>
          <a:p>
            <a:pPr>
              <a:buFontTx/>
              <a:buChar char="-"/>
            </a:pPr>
            <a:r>
              <a:rPr lang="en-US" dirty="0"/>
              <a:t>paracetamol (500) 1 tab oral prn q 4 </a:t>
            </a:r>
            <a:r>
              <a:rPr lang="en-US" dirty="0" err="1"/>
              <a:t>hr</a:t>
            </a:r>
            <a:r>
              <a:rPr lang="en-US" dirty="0"/>
              <a:t> </a:t>
            </a:r>
          </a:p>
          <a:p>
            <a:pPr>
              <a:buFontTx/>
              <a:buChar char="-"/>
            </a:pPr>
            <a:r>
              <a:rPr lang="en-US" dirty="0"/>
              <a:t>Amoxicillin-clavulanic acid (1gm) 1 tab op bid pc. </a:t>
            </a:r>
          </a:p>
          <a:p>
            <a:pPr>
              <a:buFontTx/>
              <a:buChar char="-"/>
            </a:pPr>
            <a:r>
              <a:rPr lang="en-US" dirty="0"/>
              <a:t> post operative nausea vomiting : </a:t>
            </a:r>
            <a:r>
              <a:rPr lang="en-US" dirty="0" err="1"/>
              <a:t>odensetron</a:t>
            </a:r>
            <a:r>
              <a:rPr lang="en-US" dirty="0"/>
              <a:t> 8 mg iv prn q 8 </a:t>
            </a:r>
            <a:r>
              <a:rPr lang="en-US" dirty="0" err="1"/>
              <a:t>hr</a:t>
            </a:r>
            <a:r>
              <a:rPr lang="en-US" dirty="0"/>
              <a:t> </a:t>
            </a:r>
          </a:p>
          <a:p>
            <a:pPr>
              <a:buFontTx/>
              <a:buChar char="-"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Discharge day 2 after surgery </a:t>
            </a:r>
          </a:p>
          <a:p>
            <a:pPr>
              <a:buFontTx/>
              <a:buChar char="-"/>
            </a:pPr>
            <a:endParaRPr lang="en-US" dirty="0"/>
          </a:p>
          <a:p>
            <a:pPr marL="0" indent="0">
              <a:buNone/>
            </a:pPr>
            <a:endParaRPr lang="th-TH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203B4EC-D553-4E2B-8AB4-059DCD6A603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 operative 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5166987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F8FB5-1F2D-4826-9E91-829E85A19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32B9908-CA3D-4C35-B8CF-421471A43E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608" y="586305"/>
            <a:ext cx="6063175" cy="4307509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9D3D035-D018-430B-B876-948AB1779F1A}"/>
              </a:ext>
            </a:extLst>
          </p:cNvPr>
          <p:cNvSpPr txBox="1"/>
          <p:nvPr/>
        </p:nvSpPr>
        <p:spPr>
          <a:xfrm>
            <a:off x="922606" y="5317588"/>
            <a:ext cx="98051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Incisional wound in the mouth has healed</a:t>
            </a:r>
            <a:endParaRPr lang="en-US" dirty="0"/>
          </a:p>
          <a:p>
            <a:pPr algn="ctr"/>
            <a:r>
              <a:rPr lang="en-US" dirty="0"/>
              <a:t>There is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no surgical scar </a:t>
            </a:r>
            <a:r>
              <a:rPr lang="en-US" dirty="0"/>
              <a:t>on the patient’s neck without a drain hole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71006265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F5608-EBE3-4C1F-B91B-8E2D7C6722D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Patient satisfaction with cosmetic results.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C51008F-B895-488B-B0CF-79FA2B99D9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720" y="1940222"/>
            <a:ext cx="6766559" cy="3642205"/>
          </a:xfrm>
          <a:ln w="34925">
            <a:solidFill>
              <a:schemeClr val="accent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6DDFDEF-4E87-4753-A8FF-6F69FB6A0C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2101" y="6278830"/>
            <a:ext cx="6602540" cy="57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48952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B5720-7AC0-44C5-9C3F-307327B2630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  <a:ln w="57150"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Reference </a:t>
            </a:r>
            <a:endParaRPr lang="th-TH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BE4ADF-0697-4FB2-B96B-8516D58D5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73109"/>
            <a:ext cx="10515600" cy="4351338"/>
          </a:xfrm>
        </p:spPr>
        <p:txBody>
          <a:bodyPr/>
          <a:lstStyle/>
          <a:p>
            <a:r>
              <a:rPr lang="en-US" dirty="0"/>
              <a:t>Clinical anesthesia 7</a:t>
            </a:r>
            <a:r>
              <a:rPr lang="en-US" baseline="30000" dirty="0"/>
              <a:t>th</a:t>
            </a:r>
            <a:r>
              <a:rPr lang="en-US" dirty="0"/>
              <a:t> edition ;anesthesia for laparoscopic and robotic surgeries </a:t>
            </a:r>
            <a:endParaRPr lang="th-TH" dirty="0"/>
          </a:p>
          <a:p>
            <a:r>
              <a:rPr lang="en-US" dirty="0"/>
              <a:t> Endoscopic vs. conventional thyroidectomy for the treatment of benign thyroid tumors: A retrospective study of a 4-year experience ;  DOI: 10.3892/etm.2011.267</a:t>
            </a:r>
            <a:endParaRPr lang="th-TH" dirty="0"/>
          </a:p>
          <a:p>
            <a:r>
              <a:rPr lang="en-US" dirty="0"/>
              <a:t>Rajendra D Patel et al., </a:t>
            </a:r>
            <a:r>
              <a:rPr lang="en-US" dirty="0" err="1"/>
              <a:t>Anaesthetic</a:t>
            </a:r>
            <a:r>
              <a:rPr lang="en-US" dirty="0"/>
              <a:t> Management in Transoral Endoscopic Thyroidectomy, Journal of Clinical and Diagnostic Research. 2017 Sep, Vol-11(9): UD07-UD08 </a:t>
            </a:r>
          </a:p>
          <a:p>
            <a:r>
              <a:rPr lang="en-US" dirty="0"/>
              <a:t>Transoral endoscopic thyroid surgery, world journal of endocrine surgery, May-August 2016</a:t>
            </a:r>
            <a:endParaRPr lang="th-TH" dirty="0"/>
          </a:p>
          <a:p>
            <a:endParaRPr lang="th-TH" dirty="0"/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31551600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719B7E-EB5C-4BF2-8B9B-E3E84BC84C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Transoral endoscopic thyroidectomy: A case report ; International Journal of Surgery Case Reports 12 (2015) 99–101</a:t>
            </a:r>
            <a:endParaRPr lang="th-TH" dirty="0"/>
          </a:p>
          <a:p>
            <a:r>
              <a:rPr lang="en-US" dirty="0"/>
              <a:t> Transoral endoscopic thyroidectomy vestibular approach (TOETVA) for Graves’ disease: a comparison of surgical results with open thyroidectomy ; </a:t>
            </a:r>
            <a:r>
              <a:rPr lang="en-US" i="1" dirty="0"/>
              <a:t>Gland </a:t>
            </a:r>
            <a:r>
              <a:rPr lang="en-US" i="1" dirty="0" err="1"/>
              <a:t>Surg</a:t>
            </a:r>
            <a:r>
              <a:rPr lang="en-US" i="1" dirty="0"/>
              <a:t> </a:t>
            </a:r>
            <a:r>
              <a:rPr lang="en-US" dirty="0"/>
              <a:t>2016;5(6):546-552 </a:t>
            </a:r>
          </a:p>
          <a:p>
            <a:r>
              <a:rPr lang="en-US" dirty="0"/>
              <a:t> </a:t>
            </a:r>
            <a:r>
              <a:rPr lang="en-US" dirty="0" err="1"/>
              <a:t>Anaesthetic</a:t>
            </a:r>
            <a:r>
              <a:rPr lang="en-US" dirty="0"/>
              <a:t> Management in Transoral Endoscopic Thyroidectomy; DOI: 10.7860/JCDR/2017/27889.10618</a:t>
            </a:r>
            <a:endParaRPr lang="th-TH" dirty="0"/>
          </a:p>
          <a:p>
            <a:r>
              <a:rPr lang="en-US" dirty="0"/>
              <a:t> Anesthetic course and complications that were encountered during endoscopic thyroidectomy; Korean J </a:t>
            </a:r>
            <a:r>
              <a:rPr lang="en-US" dirty="0" err="1"/>
              <a:t>Anesthesiol</a:t>
            </a:r>
            <a:r>
              <a:rPr lang="en-US" dirty="0"/>
              <a:t> 2012 October 63(4): 363-367 </a:t>
            </a:r>
          </a:p>
          <a:p>
            <a:endParaRPr lang="th-TH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8586B17-FDF5-4B02-A0B7-5216834E092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  <a:ln w="57150"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Reference </a:t>
            </a:r>
            <a:endParaRPr lang="th-TH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5963792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D04AA-F00B-490D-838E-C1C84AF97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470" y="925563"/>
            <a:ext cx="10515600" cy="1325563"/>
          </a:xfrm>
        </p:spPr>
        <p:txBody>
          <a:bodyPr>
            <a:noAutofit/>
          </a:bodyPr>
          <a:lstStyle/>
          <a:p>
            <a:pPr marL="0" indent="0" algn="ctr"/>
            <a:r>
              <a:rPr lang="en-US" sz="48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for your attention**</a:t>
            </a:r>
            <a:endParaRPr lang="th-TH" sz="48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7BD12D0-4685-44CC-9CAF-DE5A3CCDB9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57356" y="3026773"/>
            <a:ext cx="4693827" cy="340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3269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B93B60-8383-4690-A28F-363300A6E9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Airway examination :</a:t>
            </a:r>
          </a:p>
          <a:p>
            <a:pPr marL="0" indent="0">
              <a:buNone/>
            </a:pPr>
            <a:r>
              <a:rPr lang="en-US" dirty="0"/>
              <a:t>	Limit neck of motion : No</a:t>
            </a:r>
          </a:p>
          <a:p>
            <a:pPr marL="0" indent="0">
              <a:buNone/>
            </a:pPr>
            <a:r>
              <a:rPr lang="en-US" dirty="0"/>
              <a:t>	Thyromental distance  &gt; 6 cm </a:t>
            </a:r>
          </a:p>
          <a:p>
            <a:pPr marL="0" indent="0">
              <a:buNone/>
            </a:pPr>
            <a:r>
              <a:rPr lang="en-US" dirty="0"/>
              <a:t>	Mouth opening  &gt; 3 cm</a:t>
            </a:r>
          </a:p>
          <a:p>
            <a:pPr marL="0" indent="0">
              <a:buNone/>
            </a:pPr>
            <a:r>
              <a:rPr lang="en-US" dirty="0"/>
              <a:t>	Upper lip bite test : grade 1</a:t>
            </a:r>
          </a:p>
          <a:p>
            <a:pPr marL="0" indent="0">
              <a:buNone/>
            </a:pPr>
            <a:r>
              <a:rPr lang="en-US" dirty="0"/>
              <a:t>	Prominent incisor : No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Mallampati</a:t>
            </a:r>
            <a:r>
              <a:rPr lang="en-US" dirty="0"/>
              <a:t> grade : grade 2</a:t>
            </a:r>
          </a:p>
          <a:p>
            <a:endParaRPr lang="th-TH" dirty="0"/>
          </a:p>
          <a:p>
            <a:endParaRPr lang="th-TH" dirty="0"/>
          </a:p>
        </p:txBody>
      </p:sp>
      <p:sp>
        <p:nvSpPr>
          <p:cNvPr id="4" name="ชื่อเรื่อง 1">
            <a:extLst>
              <a:ext uri="{FF2B5EF4-FFF2-40B4-BE49-F238E27FC236}">
                <a16:creationId xmlns:a16="http://schemas.microsoft.com/office/drawing/2014/main" id="{DFDDD1AF-52FB-474C-9CD6-7426012C01C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Physical examination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14540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C4E653-3C53-49AA-B160-2D2931AAFA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cs typeface="Tahoma" pitchFamily="34" charset="0"/>
              </a:rPr>
              <a:t>Pulmonary</a:t>
            </a:r>
            <a:r>
              <a:rPr lang="en-US" altLang="th-TH" dirty="0">
                <a:cs typeface="Tahoma" panose="020B0604030504040204" pitchFamily="34" charset="0"/>
              </a:rPr>
              <a:t> :  no dyspnea ,no tachypnea , equal breath sound both lungs</a:t>
            </a:r>
          </a:p>
          <a:p>
            <a:pPr>
              <a:defRPr/>
            </a:pPr>
            <a:r>
              <a:rPr lang="en-US" altLang="th-TH" b="1" dirty="0">
                <a:cs typeface="Tahoma" panose="020B0604030504040204" pitchFamily="34" charset="0"/>
              </a:rPr>
              <a:t>CVS</a:t>
            </a:r>
            <a:r>
              <a:rPr lang="en-US" altLang="th-TH" dirty="0">
                <a:cs typeface="Tahoma" panose="020B0604030504040204" pitchFamily="34" charset="0"/>
              </a:rPr>
              <a:t> : Pulse full &amp; regular ,no heaving, no thrill, normal S</a:t>
            </a:r>
            <a:r>
              <a:rPr lang="en-US" altLang="th-TH" baseline="-25000" dirty="0">
                <a:cs typeface="Tahoma" panose="020B0604030504040204" pitchFamily="34" charset="0"/>
              </a:rPr>
              <a:t>1</a:t>
            </a:r>
            <a:r>
              <a:rPr lang="en-US" altLang="th-TH" dirty="0">
                <a:cs typeface="Tahoma" panose="020B0604030504040204" pitchFamily="34" charset="0"/>
              </a:rPr>
              <a:t>&amp;S</a:t>
            </a:r>
            <a:r>
              <a:rPr lang="en-US" altLang="th-TH" baseline="-25000" dirty="0">
                <a:cs typeface="Tahoma" panose="020B0604030504040204" pitchFamily="34" charset="0"/>
              </a:rPr>
              <a:t>2</a:t>
            </a:r>
            <a:r>
              <a:rPr lang="en-US" altLang="th-TH" dirty="0">
                <a:cs typeface="Tahoma" panose="020B0604030504040204" pitchFamily="34" charset="0"/>
              </a:rPr>
              <a:t>, no murmurs</a:t>
            </a:r>
          </a:p>
          <a:p>
            <a:pPr>
              <a:lnSpc>
                <a:spcPct val="80000"/>
              </a:lnSpc>
              <a:defRPr/>
            </a:pPr>
            <a:r>
              <a:rPr lang="en-US" altLang="th-TH" b="1" dirty="0"/>
              <a:t>Abdomen</a:t>
            </a:r>
            <a:r>
              <a:rPr lang="en-US" altLang="th-TH" b="1" dirty="0">
                <a:solidFill>
                  <a:srgbClr val="FFFF00"/>
                </a:solidFill>
              </a:rPr>
              <a:t> </a:t>
            </a:r>
            <a:r>
              <a:rPr lang="en-US" altLang="th-TH" dirty="0"/>
              <a:t>: soft, not tender, liver &amp; spleen can not palpable</a:t>
            </a:r>
          </a:p>
          <a:p>
            <a:pPr>
              <a:lnSpc>
                <a:spcPct val="80000"/>
              </a:lnSpc>
              <a:defRPr/>
            </a:pPr>
            <a:r>
              <a:rPr lang="en-US" altLang="th-TH" b="1" dirty="0">
                <a:cs typeface="Tahoma" pitchFamily="34" charset="0"/>
              </a:rPr>
              <a:t>Extremities</a:t>
            </a:r>
            <a:r>
              <a:rPr lang="en-US" altLang="th-TH" dirty="0">
                <a:cs typeface="Tahoma" pitchFamily="34" charset="0"/>
              </a:rPr>
              <a:t> : no deformity, no pitting edema</a:t>
            </a:r>
          </a:p>
          <a:p>
            <a:r>
              <a:rPr lang="en-US" b="1" dirty="0"/>
              <a:t>Neuro : </a:t>
            </a:r>
            <a:r>
              <a:rPr lang="en-US" dirty="0">
                <a:cs typeface="Tahoma" pitchFamily="34" charset="0"/>
              </a:rPr>
              <a:t>E</a:t>
            </a:r>
            <a:r>
              <a:rPr lang="en-US" baseline="-25000" dirty="0">
                <a:cs typeface="Tahoma" pitchFamily="34" charset="0"/>
              </a:rPr>
              <a:t>4</a:t>
            </a:r>
            <a:r>
              <a:rPr lang="en-US" dirty="0">
                <a:cs typeface="Tahoma" pitchFamily="34" charset="0"/>
              </a:rPr>
              <a:t>M</a:t>
            </a:r>
            <a:r>
              <a:rPr lang="en-US" baseline="-25000" dirty="0">
                <a:cs typeface="Tahoma" pitchFamily="34" charset="0"/>
              </a:rPr>
              <a:t>6</a:t>
            </a:r>
            <a:r>
              <a:rPr lang="en-US" dirty="0">
                <a:cs typeface="Tahoma" pitchFamily="34" charset="0"/>
              </a:rPr>
              <a:t>V</a:t>
            </a:r>
            <a:r>
              <a:rPr lang="en-US" baseline="-25000" dirty="0">
                <a:cs typeface="Tahoma" pitchFamily="34" charset="0"/>
              </a:rPr>
              <a:t>5</a:t>
            </a:r>
            <a:r>
              <a:rPr lang="en-US" dirty="0">
                <a:cs typeface="Tahoma" pitchFamily="34" charset="0"/>
              </a:rPr>
              <a:t>, orientation to time place person , motor gr V all </a:t>
            </a:r>
          </a:p>
          <a:p>
            <a:pPr marL="0" indent="0">
              <a:buNone/>
            </a:pPr>
            <a:endParaRPr lang="th-TH" dirty="0"/>
          </a:p>
          <a:p>
            <a:endParaRPr lang="th-TH" dirty="0"/>
          </a:p>
        </p:txBody>
      </p:sp>
      <p:sp>
        <p:nvSpPr>
          <p:cNvPr id="4" name="ชื่อเรื่อง 1">
            <a:extLst>
              <a:ext uri="{FF2B5EF4-FFF2-40B4-BE49-F238E27FC236}">
                <a16:creationId xmlns:a16="http://schemas.microsoft.com/office/drawing/2014/main" id="{0A854E84-0742-4367-B908-26BA6719E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1873"/>
            <a:ext cx="10515600" cy="1325563"/>
          </a:xfrm>
          <a:solidFill>
            <a:schemeClr val="accent2">
              <a:lumMod val="60000"/>
              <a:lumOff val="4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Physical examination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338138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6942</TotalTime>
  <Words>3242</Words>
  <Application>Microsoft Office PowerPoint</Application>
  <PresentationFormat>Widescreen</PresentationFormat>
  <Paragraphs>423</Paragraphs>
  <Slides>77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77</vt:i4>
      </vt:variant>
    </vt:vector>
  </HeadingPairs>
  <TitlesOfParts>
    <vt:vector size="85" baseType="lpstr">
      <vt:lpstr>Angsana New</vt:lpstr>
      <vt:lpstr>Arial</vt:lpstr>
      <vt:lpstr>Calibri</vt:lpstr>
      <vt:lpstr>Calibri Light</vt:lpstr>
      <vt:lpstr>Cordia New</vt:lpstr>
      <vt:lpstr>Tahoma</vt:lpstr>
      <vt:lpstr>Wingdings</vt:lpstr>
      <vt:lpstr>Office Theme</vt:lpstr>
      <vt:lpstr> Interesting case </vt:lpstr>
      <vt:lpstr>History </vt:lpstr>
      <vt:lpstr>PowerPoint Presentation</vt:lpstr>
      <vt:lpstr>History </vt:lpstr>
      <vt:lpstr>Past history</vt:lpstr>
      <vt:lpstr>Physical examination R1 </vt:lpstr>
      <vt:lpstr>Physical examination</vt:lpstr>
      <vt:lpstr>Physical examination</vt:lpstr>
      <vt:lpstr>Physical examination</vt:lpstr>
      <vt:lpstr>Investigation R1</vt:lpstr>
      <vt:lpstr>Investigation</vt:lpstr>
      <vt:lpstr>Ekg </vt:lpstr>
      <vt:lpstr>Problem list R1</vt:lpstr>
      <vt:lpstr>Problem list </vt:lpstr>
      <vt:lpstr>Preoperative evaluation  R2</vt:lpstr>
      <vt:lpstr>Preoperative evaluation</vt:lpstr>
      <vt:lpstr>ASA classification</vt:lpstr>
      <vt:lpstr>PowerPoint Presentation</vt:lpstr>
      <vt:lpstr>Preoperative preparation</vt:lpstr>
      <vt:lpstr>Preoperative preparation</vt:lpstr>
      <vt:lpstr>Trans Oral Endoscopic Thyroidectomy Vestibular Approach (TOETVA)</vt:lpstr>
      <vt:lpstr>Trans Oral Endoscopic Thyroidectomy Vestibular Approach (TOETVA)</vt:lpstr>
      <vt:lpstr>Trans Oral Endoscopic Thyroidectomy Vestibular Approach (TOETVA)</vt:lpstr>
      <vt:lpstr>Patient selection </vt:lpstr>
      <vt:lpstr>Preoperative preparation </vt:lpstr>
      <vt:lpstr>Preoperative preparation </vt:lpstr>
      <vt:lpstr>Choice of anesthesia</vt:lpstr>
      <vt:lpstr>Choice of anesthesia</vt:lpstr>
      <vt:lpstr>PowerPoint Presentation</vt:lpstr>
      <vt:lpstr>Anesthetic consideration</vt:lpstr>
      <vt:lpstr>Anesthetic consideration</vt:lpstr>
      <vt:lpstr>Physiologic effect </vt:lpstr>
      <vt:lpstr>Physiologic effect </vt:lpstr>
      <vt:lpstr>Anesthetic consideration</vt:lpstr>
      <vt:lpstr>Intra operative management </vt:lpstr>
      <vt:lpstr>Intra operative management </vt:lpstr>
      <vt:lpstr>PowerPoint Presentation</vt:lpstr>
      <vt:lpstr>PowerPoint Presentation</vt:lpstr>
      <vt:lpstr>Position </vt:lpstr>
      <vt:lpstr>PowerPoint Presentation</vt:lpstr>
      <vt:lpstr>Intra operative management </vt:lpstr>
      <vt:lpstr>PowerPoint Presentation</vt:lpstr>
      <vt:lpstr>PowerPoint Presentation</vt:lpstr>
      <vt:lpstr>PowerPoint Presentation</vt:lpstr>
      <vt:lpstr>Incision and port placement </vt:lpstr>
      <vt:lpstr>PowerPoint Presentation</vt:lpstr>
      <vt:lpstr>PowerPoint Presentation</vt:lpstr>
      <vt:lpstr>Intra operative management </vt:lpstr>
      <vt:lpstr>Intra operative management </vt:lpstr>
      <vt:lpstr>Intra operative management </vt:lpstr>
      <vt:lpstr>PowerPoint Presentation</vt:lpstr>
      <vt:lpstr>PowerPoint Presentation</vt:lpstr>
      <vt:lpstr>Intraoperative complications</vt:lpstr>
      <vt:lpstr>PowerPoint Presentation</vt:lpstr>
      <vt:lpstr>Intraoperative complications</vt:lpstr>
      <vt:lpstr>PowerPoint Presentation</vt:lpstr>
      <vt:lpstr>subcutaneous emphysema </vt:lpstr>
      <vt:lpstr>subcutaneous emphysema </vt:lpstr>
      <vt:lpstr>Pneumothorax </vt:lpstr>
      <vt:lpstr>Gas embolism </vt:lpstr>
      <vt:lpstr>Gas embolism </vt:lpstr>
      <vt:lpstr>Gas embolism </vt:lpstr>
      <vt:lpstr>The Physiological Changes, Signs and Symptoms of Carbon Dioxide Embolism  </vt:lpstr>
      <vt:lpstr>DIAGNOSIS</vt:lpstr>
      <vt:lpstr>DIAGNOSIS</vt:lpstr>
      <vt:lpstr>Management of Carbon Dioxide Emboli </vt:lpstr>
      <vt:lpstr>Hypothermia </vt:lpstr>
      <vt:lpstr>PowerPoint Presentation</vt:lpstr>
      <vt:lpstr>Post operative considerations</vt:lpstr>
      <vt:lpstr>Post operative considerations</vt:lpstr>
      <vt:lpstr>Post operative </vt:lpstr>
      <vt:lpstr>Post operative </vt:lpstr>
      <vt:lpstr>PowerPoint Presentation</vt:lpstr>
      <vt:lpstr>Patient satisfaction with cosmetic results.</vt:lpstr>
      <vt:lpstr>Reference </vt:lpstr>
      <vt:lpstr>Reference </vt:lpstr>
      <vt:lpstr>Thank you for your attention**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Interesting case</dc:title>
  <dc:creator>Win</dc:creator>
  <cp:lastModifiedBy>Win</cp:lastModifiedBy>
  <cp:revision>143</cp:revision>
  <dcterms:created xsi:type="dcterms:W3CDTF">2018-03-28T12:48:40Z</dcterms:created>
  <dcterms:modified xsi:type="dcterms:W3CDTF">2018-05-17T16:11:43Z</dcterms:modified>
</cp:coreProperties>
</file>